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833" autoAdjust="0"/>
    <p:restoredTop sz="97546"/>
  </p:normalViewPr>
  <p:slideViewPr>
    <p:cSldViewPr snapToGrid="0">
      <p:cViewPr varScale="1">
        <p:scale>
          <a:sx n="100" d="100"/>
          <a:sy n="100" d="100"/>
        </p:scale>
        <p:origin x="132" y="126"/>
      </p:cViewPr>
      <p:guideLst>
        <p:guide orient="horz" pos="2153"/>
        <p:guide pos="3839"/>
      </p:guideLst>
    </p:cSldViewPr>
  </p:slideViewPr>
  <p:notesTextViewPr>
    <p:cViewPr>
      <p:scale>
        <a:sx n="60" d="100"/>
        <a:sy n="6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A783A9A-AEAE-40D0-8FB8-2F422AE46789}" type="datetime1">
              <a:rPr lang="ko-KR" altLang="en-US"/>
              <a:pPr lvl="0">
                <a:defRPr/>
              </a:pPr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74ABDF5-75DC-4856-853D-D62B23A63BA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4ABDF5-75DC-4856-853D-D62B23A63BA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4ABDF5-75DC-4856-853D-D62B23A63BA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4ABDF5-75DC-4856-853D-D62B23A63BA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4ABDF5-75DC-4856-853D-D62B23A63BA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4ABDF5-75DC-4856-853D-D62B23A63BA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74ABDF5-75DC-4856-853D-D62B23A63BA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3.png"  /><Relationship Id="rId5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0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3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3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34.png"  /><Relationship Id="rId4" Type="http://schemas.openxmlformats.org/officeDocument/2006/relationships/image" Target="../media/image1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1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1.png"  /><Relationship Id="rId4" Type="http://schemas.openxmlformats.org/officeDocument/2006/relationships/image" Target="../media/image4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2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22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4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5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d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0735" y="1965990"/>
            <a:ext cx="7974330" cy="1463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9000" b="1">
                <a:latin typeface="한컴산뜻돋움"/>
                <a:ea typeface="한컴산뜻돋움"/>
              </a:rPr>
              <a:t>현장실습 보고서</a:t>
            </a:r>
            <a:endParaRPr lang="ko-KR" altLang="en-US" sz="9000" b="1">
              <a:latin typeface="한컴산뜻돋움"/>
              <a:ea typeface="한컴산뜻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6401" y="3586540"/>
            <a:ext cx="965919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>
                <a:solidFill>
                  <a:schemeClr val="tx1">
                    <a:lumMod val="95000"/>
                    <a:lumOff val="5000"/>
                  </a:schemeClr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3500">
                <a:solidFill>
                  <a:schemeClr val="tx1">
                    <a:lumMod val="95000"/>
                    <a:lumOff val="5000"/>
                  </a:schemeClr>
                </a:solidFill>
                <a:latin typeface="함초롬돋움"/>
                <a:ea typeface="함초롬돋움"/>
                <a:cs typeface="함초롬돋움"/>
              </a:rPr>
              <a:t> 데이터 베이스를 이용한 스마트팜 구축 </a:t>
            </a:r>
            <a:r>
              <a:rPr lang="en-US" altLang="ko-KR" sz="3500">
                <a:solidFill>
                  <a:schemeClr val="tx1">
                    <a:lumMod val="95000"/>
                    <a:lumOff val="5000"/>
                  </a:schemeClr>
                </a:solidFill>
                <a:latin typeface="함초롬돋움"/>
                <a:ea typeface="함초롬돋움"/>
                <a:cs typeface="함초롬돋움"/>
              </a:rPr>
              <a:t>-</a:t>
            </a:r>
            <a:endParaRPr lang="en-US" altLang="ko-KR" sz="3500">
              <a:solidFill>
                <a:schemeClr val="tx1">
                  <a:lumMod val="95000"/>
                  <a:lumOff val="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/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" y="1864360"/>
              <a:ext cx="439483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주요 기능 </a:t>
              </a:r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(App)</a:t>
              </a:r>
              <a:endParaRPr lang="en-US" altLang="ko-KR" sz="48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80" y="1186934"/>
              <a:ext cx="108966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Part 2-2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" y="1502053"/>
              <a:ext cx="308038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0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#Main function</a:t>
              </a:r>
              <a:endParaRPr lang="en-US" altLang="ko-KR" sz="20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79" y="209788"/>
            <a:ext cx="838836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5824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주요 기능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유저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9" name=""/>
          <p:cNvGrpSpPr/>
          <p:nvPr/>
        </p:nvGrpSpPr>
        <p:grpSpPr>
          <a:xfrm rot="0">
            <a:off x="2653426" y="1403332"/>
            <a:ext cx="3190240" cy="4907281"/>
            <a:chOff x="613834" y="1392978"/>
            <a:chExt cx="3190240" cy="4907281"/>
          </a:xfrm>
        </p:grpSpPr>
        <p:sp>
          <p:nvSpPr>
            <p:cNvPr id="14" name="직사각형 13"/>
            <p:cNvSpPr/>
            <p:nvPr/>
          </p:nvSpPr>
          <p:spPr>
            <a:xfrm>
              <a:off x="613834" y="1392978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5" name="그룹 104"/>
            <p:cNvGrpSpPr/>
            <p:nvPr/>
          </p:nvGrpSpPr>
          <p:grpSpPr>
            <a:xfrm rot="0">
              <a:off x="619158" y="5398559"/>
              <a:ext cx="3162301" cy="901700"/>
              <a:chOff x="953415" y="5397501"/>
              <a:chExt cx="3162301" cy="901700"/>
            </a:xfrm>
          </p:grpSpPr>
          <p:sp>
            <p:nvSpPr>
              <p:cNvPr id="36" name="TextBox 105"/>
              <p:cNvSpPr txBox="1"/>
              <p:nvPr/>
            </p:nvSpPr>
            <p:spPr>
              <a:xfrm>
                <a:off x="1238828" y="5617519"/>
                <a:ext cx="2591474" cy="44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회원가입 </a:t>
                </a:r>
                <a:r>
                  <a:rPr lang="en-US" altLang="ko-KR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&amp;</a:t>
                </a: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 로그인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37" name="양쪽 대괄호 106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sp>
          <p:nvSpPr>
            <p:cNvPr id="51" name="타원 50"/>
            <p:cNvSpPr/>
            <p:nvPr/>
          </p:nvSpPr>
          <p:spPr>
            <a:xfrm>
              <a:off x="947208" y="1996544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52" name="원형 51"/>
            <p:cNvSpPr/>
            <p:nvPr/>
          </p:nvSpPr>
          <p:spPr>
            <a:xfrm flipH="1">
              <a:off x="2204508" y="2004879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53" name="원형 52"/>
            <p:cNvSpPr/>
            <p:nvPr/>
          </p:nvSpPr>
          <p:spPr>
            <a:xfrm flipH="1" flipV="1">
              <a:off x="2203318" y="3251549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7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85910" y="2381249"/>
              <a:ext cx="1746218" cy="1746218"/>
            </a:xfrm>
            <a:prstGeom prst="rect">
              <a:avLst/>
            </a:prstGeom>
          </p:spPr>
        </p:pic>
      </p:grpSp>
      <p:grpSp>
        <p:nvGrpSpPr>
          <p:cNvPr id="80" name=""/>
          <p:cNvGrpSpPr/>
          <p:nvPr/>
        </p:nvGrpSpPr>
        <p:grpSpPr>
          <a:xfrm rot="0">
            <a:off x="7378196" y="1392748"/>
            <a:ext cx="3190240" cy="4907281"/>
            <a:chOff x="4634582" y="1382395"/>
            <a:chExt cx="3190240" cy="4907281"/>
          </a:xfrm>
        </p:grpSpPr>
        <p:sp>
          <p:nvSpPr>
            <p:cNvPr id="18" name="직사각형 17"/>
            <p:cNvSpPr/>
            <p:nvPr/>
          </p:nvSpPr>
          <p:spPr>
            <a:xfrm>
              <a:off x="4634582" y="1382395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8" name="그룹 107"/>
            <p:cNvGrpSpPr/>
            <p:nvPr/>
          </p:nvGrpSpPr>
          <p:grpSpPr>
            <a:xfrm rot="0">
              <a:off x="4655006" y="5387976"/>
              <a:ext cx="3162301" cy="901700"/>
              <a:chOff x="953415" y="5397501"/>
              <a:chExt cx="3162301" cy="901700"/>
            </a:xfrm>
          </p:grpSpPr>
          <p:sp>
            <p:nvSpPr>
              <p:cNvPr id="39" name="TextBox 108"/>
              <p:cNvSpPr txBox="1"/>
              <p:nvPr/>
            </p:nvSpPr>
            <p:spPr>
              <a:xfrm>
                <a:off x="1238826" y="5617518"/>
                <a:ext cx="2591474" cy="453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회원 정보 수정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0" name="양쪽 대괄호 109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sp>
          <p:nvSpPr>
            <p:cNvPr id="64" name="타원 50"/>
            <p:cNvSpPr/>
            <p:nvPr/>
          </p:nvSpPr>
          <p:spPr>
            <a:xfrm>
              <a:off x="5005683" y="1934423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65" name="원형 51"/>
            <p:cNvSpPr/>
            <p:nvPr/>
          </p:nvSpPr>
          <p:spPr>
            <a:xfrm flipH="1">
              <a:off x="6262983" y="1942758"/>
              <a:ext cx="1265688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66" name="원형 52"/>
            <p:cNvSpPr/>
            <p:nvPr/>
          </p:nvSpPr>
          <p:spPr>
            <a:xfrm flipH="1" flipV="1">
              <a:off x="6261795" y="3189428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05050" y="2271336"/>
              <a:ext cx="1746218" cy="17462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1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78" y="209788"/>
            <a:ext cx="838837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회원가입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 로그인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54628" y="1089581"/>
            <a:ext cx="2759686" cy="5591651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9610" y="1155224"/>
            <a:ext cx="2714596" cy="5519896"/>
          </a:xfrm>
          <a:prstGeom prst="rect">
            <a:avLst/>
          </a:prstGeom>
        </p:spPr>
      </p:pic>
      <p:grpSp>
        <p:nvGrpSpPr>
          <p:cNvPr id="100" name=""/>
          <p:cNvGrpSpPr/>
          <p:nvPr/>
        </p:nvGrpSpPr>
        <p:grpSpPr>
          <a:xfrm rot="0">
            <a:off x="5950191" y="2838864"/>
            <a:ext cx="3438146" cy="2511529"/>
            <a:chOff x="5950191" y="2838864"/>
            <a:chExt cx="3438146" cy="2511529"/>
          </a:xfrm>
        </p:grpSpPr>
        <p:sp>
          <p:nvSpPr>
            <p:cNvPr id="99" name=""/>
            <p:cNvSpPr/>
            <p:nvPr/>
          </p:nvSpPr>
          <p:spPr>
            <a:xfrm>
              <a:off x="5950191" y="4636018"/>
              <a:ext cx="714375" cy="714375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 flipV="1">
              <a:off x="6658682" y="2838864"/>
              <a:ext cx="2729655" cy="2087777"/>
            </a:xfrm>
            <a:prstGeom prst="straightConnector1">
              <a:avLst/>
            </a:prstGeom>
            <a:ln w="25400">
              <a:solidFill>
                <a:srgbClr val="eb58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"/>
          <p:cNvGrpSpPr/>
          <p:nvPr/>
        </p:nvGrpSpPr>
        <p:grpSpPr>
          <a:xfrm rot="0">
            <a:off x="579344" y="1391920"/>
            <a:ext cx="3310189" cy="4968874"/>
            <a:chOff x="579344" y="1391920"/>
            <a:chExt cx="3310189" cy="4968874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344" y="5417651"/>
              <a:ext cx="3310188" cy="94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>
                  <a:latin typeface="함초롬돋움"/>
                  <a:ea typeface="함초롬돋움"/>
                  <a:cs typeface="함초롬돋움"/>
                </a:rPr>
                <a:t>user DB</a:t>
              </a: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에 회원정보를 입력하여 회원가입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회원가입이 완료되면 로그인 가능</a:t>
              </a:r>
              <a:endParaRPr lang="ko-KR" altLang="en-US" sz="1400">
                <a:latin typeface="함초롬돋움"/>
                <a:cs typeface="함초롬돋움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42975" y="1995486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1" name="원형 30"/>
            <p:cNvSpPr/>
            <p:nvPr/>
          </p:nvSpPr>
          <p:spPr>
            <a:xfrm flipH="1">
              <a:off x="2200275" y="2003821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2" name="원형 31"/>
            <p:cNvSpPr/>
            <p:nvPr/>
          </p:nvSpPr>
          <p:spPr>
            <a:xfrm flipH="1" flipV="1">
              <a:off x="2199085" y="3250491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101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26809" y="2321331"/>
              <a:ext cx="1746218" cy="1746218"/>
            </a:xfrm>
            <a:prstGeom prst="rect">
              <a:avLst/>
            </a:prstGeom>
          </p:spPr>
        </p:pic>
      </p:grpSp>
      <p:pic>
        <p:nvPicPr>
          <p:cNvPr id="10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57819" y="1078505"/>
            <a:ext cx="2729916" cy="5585119"/>
          </a:xfrm>
          <a:prstGeom prst="rect">
            <a:avLst/>
          </a:prstGeom>
        </p:spPr>
      </p:pic>
      <p:grpSp>
        <p:nvGrpSpPr>
          <p:cNvPr id="103" name=""/>
          <p:cNvGrpSpPr/>
          <p:nvPr/>
        </p:nvGrpSpPr>
        <p:grpSpPr>
          <a:xfrm rot="0">
            <a:off x="5008503" y="3918121"/>
            <a:ext cx="4582142" cy="1443083"/>
            <a:chOff x="5950191" y="3907309"/>
            <a:chExt cx="4582142" cy="1443083"/>
          </a:xfrm>
        </p:grpSpPr>
        <p:sp>
          <p:nvSpPr>
            <p:cNvPr id="104" name=""/>
            <p:cNvSpPr/>
            <p:nvPr/>
          </p:nvSpPr>
          <p:spPr>
            <a:xfrm>
              <a:off x="5950191" y="4636018"/>
              <a:ext cx="714375" cy="714375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05" name="직선 화살표 연결선 70"/>
            <p:cNvCxnSpPr/>
            <p:nvPr/>
          </p:nvCxnSpPr>
          <p:spPr>
            <a:xfrm flipV="1">
              <a:off x="6658683" y="3907309"/>
              <a:ext cx="3873650" cy="1019344"/>
            </a:xfrm>
            <a:prstGeom prst="straightConnector1">
              <a:avLst/>
            </a:prstGeom>
            <a:ln w="25400">
              <a:solidFill>
                <a:srgbClr val="eb58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0" grpId="1" animBg="1"/>
      <p:bldP spid="100" grpId="2" animBg="1"/>
      <p:bldP spid="103" grpId="3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19906" y="1106473"/>
            <a:ext cx="2752187" cy="55043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79" y="209788"/>
            <a:ext cx="867411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회원 정보 수정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0" name=""/>
          <p:cNvGrpSpPr/>
          <p:nvPr/>
        </p:nvGrpSpPr>
        <p:grpSpPr>
          <a:xfrm rot="0">
            <a:off x="579343" y="1391920"/>
            <a:ext cx="3310188" cy="4968875"/>
            <a:chOff x="579343" y="1391920"/>
            <a:chExt cx="3310188" cy="4968875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343" y="5417651"/>
              <a:ext cx="3310188" cy="9431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로그인 후 나오는 화면에서 정보수정 버튼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en-US" altLang="ko-KR" sz="1400">
                  <a:latin typeface="함초롬돋움"/>
                  <a:ea typeface="함초롬돋움"/>
                  <a:cs typeface="함초롬돋움"/>
                </a:rPr>
                <a:t>userDB</a:t>
              </a: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에 입력한 정보 </a:t>
              </a:r>
              <a:r>
                <a:rPr lang="en-US" altLang="ko-KR" sz="1400">
                  <a:latin typeface="함초롬돋움"/>
                  <a:ea typeface="함초롬돋움"/>
                  <a:cs typeface="함초롬돋움"/>
                </a:rPr>
                <a:t>Update</a:t>
              </a: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수행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42975" y="1995486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1" name="원형 30"/>
            <p:cNvSpPr/>
            <p:nvPr/>
          </p:nvSpPr>
          <p:spPr>
            <a:xfrm flipH="1">
              <a:off x="2200275" y="2003821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2" name="원형 31"/>
            <p:cNvSpPr/>
            <p:nvPr/>
          </p:nvSpPr>
          <p:spPr>
            <a:xfrm flipH="1" flipV="1">
              <a:off x="2199085" y="3250491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10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33630" y="2383451"/>
              <a:ext cx="1746218" cy="1746218"/>
            </a:xfrm>
            <a:prstGeom prst="rect">
              <a:avLst/>
            </a:prstGeom>
          </p:spPr>
        </p:pic>
      </p:grpSp>
      <p:pic>
        <p:nvPicPr>
          <p:cNvPr id="1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76827" y="1174062"/>
            <a:ext cx="2699999" cy="5510333"/>
          </a:xfrm>
          <a:prstGeom prst="rect">
            <a:avLst/>
          </a:prstGeom>
        </p:spPr>
      </p:pic>
      <p:grpSp>
        <p:nvGrpSpPr>
          <p:cNvPr id="103" name=""/>
          <p:cNvGrpSpPr/>
          <p:nvPr/>
        </p:nvGrpSpPr>
        <p:grpSpPr>
          <a:xfrm rot="0">
            <a:off x="5088844" y="3542886"/>
            <a:ext cx="4162415" cy="1787259"/>
            <a:chOff x="5950191" y="3563133"/>
            <a:chExt cx="4162415" cy="1787259"/>
          </a:xfrm>
        </p:grpSpPr>
        <p:sp>
          <p:nvSpPr>
            <p:cNvPr id="104" name=""/>
            <p:cNvSpPr/>
            <p:nvPr/>
          </p:nvSpPr>
          <p:spPr>
            <a:xfrm>
              <a:off x="5950191" y="4636018"/>
              <a:ext cx="714375" cy="714375"/>
            </a:xfrm>
            <a:prstGeom prst="ellipse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05" name="직선 화살표 연결선 70"/>
            <p:cNvCxnSpPr/>
            <p:nvPr/>
          </p:nvCxnSpPr>
          <p:spPr>
            <a:xfrm flipV="1">
              <a:off x="6658679" y="3563133"/>
              <a:ext cx="3453927" cy="1363520"/>
            </a:xfrm>
            <a:prstGeom prst="straightConnector1">
              <a:avLst/>
            </a:prstGeom>
            <a:ln w="25400">
              <a:solidFill>
                <a:srgbClr val="eb58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03" grpId="1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67410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주요 기능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농장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 rot="0">
            <a:off x="8602412" y="1382395"/>
            <a:ext cx="3190240" cy="4907281"/>
            <a:chOff x="8545262" y="1391920"/>
            <a:chExt cx="3190240" cy="4907281"/>
          </a:xfrm>
        </p:grpSpPr>
        <p:sp>
          <p:nvSpPr>
            <p:cNvPr id="21" name="직사각형 20"/>
            <p:cNvSpPr/>
            <p:nvPr/>
          </p:nvSpPr>
          <p:spPr>
            <a:xfrm>
              <a:off x="8545262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15400" y="1990725"/>
              <a:ext cx="2524124" cy="2524124"/>
            </a:xfrm>
            <a:prstGeom prst="rect">
              <a:avLst/>
            </a:prstGeom>
          </p:spPr>
        </p:pic>
        <p:grpSp>
          <p:nvGrpSpPr>
            <p:cNvPr id="41" name="그룹 110"/>
            <p:cNvGrpSpPr/>
            <p:nvPr/>
          </p:nvGrpSpPr>
          <p:grpSpPr>
            <a:xfrm rot="0">
              <a:off x="8571288" y="5397501"/>
              <a:ext cx="3162301" cy="901700"/>
              <a:chOff x="953415" y="5397501"/>
              <a:chExt cx="3162301" cy="901700"/>
            </a:xfrm>
          </p:grpSpPr>
          <p:sp>
            <p:nvSpPr>
              <p:cNvPr id="42" name="TextBox 111"/>
              <p:cNvSpPr txBox="1"/>
              <p:nvPr/>
            </p:nvSpPr>
            <p:spPr>
              <a:xfrm>
                <a:off x="1238828" y="5617518"/>
                <a:ext cx="2591474" cy="453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누적 데이터 조회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3" name="양쪽 대괄호 112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 rot="0">
            <a:off x="613834" y="1392978"/>
            <a:ext cx="3190240" cy="4907281"/>
            <a:chOff x="609601" y="1391920"/>
            <a:chExt cx="3190240" cy="4907281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5" name="그룹 104"/>
            <p:cNvGrpSpPr/>
            <p:nvPr/>
          </p:nvGrpSpPr>
          <p:grpSpPr>
            <a:xfrm rot="0">
              <a:off x="614925" y="5397501"/>
              <a:ext cx="3162301" cy="901700"/>
              <a:chOff x="953415" y="5397501"/>
              <a:chExt cx="3162301" cy="901700"/>
            </a:xfrm>
          </p:grpSpPr>
          <p:sp>
            <p:nvSpPr>
              <p:cNvPr id="36" name="TextBox 105"/>
              <p:cNvSpPr txBox="1"/>
              <p:nvPr/>
            </p:nvSpPr>
            <p:spPr>
              <a:xfrm>
                <a:off x="1000703" y="5617519"/>
                <a:ext cx="3067724" cy="446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실시간 모니터링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37" name="양쪽 대괄호 106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0">
              <a:off x="942975" y="1995486"/>
              <a:ext cx="2514600" cy="2514600"/>
              <a:chOff x="942975" y="1995486"/>
              <a:chExt cx="2514600" cy="251460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942975" y="1995486"/>
                <a:ext cx="2514600" cy="2514600"/>
              </a:xfrm>
              <a:prstGeom prst="ellipse">
                <a:avLst/>
              </a:prstGeom>
              <a:solidFill>
                <a:srgbClr val="00a5cb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52" name="원형 51"/>
              <p:cNvSpPr/>
              <p:nvPr/>
            </p:nvSpPr>
            <p:spPr>
              <a:xfrm flipH="1">
                <a:off x="2200275" y="2003821"/>
                <a:ext cx="1244982" cy="1253728"/>
              </a:xfrm>
              <a:prstGeom prst="pieWedge">
                <a:avLst/>
              </a:prstGeom>
              <a:solidFill>
                <a:srgbClr val="0190b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53" name="원형 52"/>
              <p:cNvSpPr/>
              <p:nvPr/>
            </p:nvSpPr>
            <p:spPr>
              <a:xfrm flipH="1" flipV="1">
                <a:off x="2199085" y="3250491"/>
                <a:ext cx="1257277" cy="1257277"/>
              </a:xfrm>
              <a:prstGeom prst="pieWedge">
                <a:avLst/>
              </a:prstGeom>
              <a:solidFill>
                <a:srgbClr val="0190b0"/>
              </a:solidFill>
              <a:ln w="12700" cap="flat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 rot="0">
                <a:off x="1327679" y="2370931"/>
                <a:ext cx="1746249" cy="1746249"/>
                <a:chOff x="1327679" y="2370931"/>
                <a:chExt cx="1746249" cy="1746249"/>
              </a:xfrm>
            </p:grpSpPr>
            <p:sp>
              <p:nvSpPr>
                <p:cNvPr id="55" name="모서리가 둥근 직사각형 54"/>
                <p:cNvSpPr/>
                <p:nvPr/>
              </p:nvSpPr>
              <p:spPr>
                <a:xfrm rot="16200000">
                  <a:off x="2424249" y="2987474"/>
                  <a:ext cx="108013" cy="57607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chemeClr val="l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latin typeface="함초롬돋움"/>
                    <a:cs typeface="함초롬돋움"/>
                  </a:endParaRPr>
                </a:p>
              </p:txBody>
            </p:sp>
            <p:sp>
              <p:nvSpPr>
                <p:cNvPr id="56" name="도넛 55"/>
                <p:cNvSpPr/>
                <p:nvPr/>
              </p:nvSpPr>
              <p:spPr>
                <a:xfrm>
                  <a:off x="1327679" y="2370931"/>
                  <a:ext cx="1746249" cy="1746249"/>
                </a:xfrm>
                <a:prstGeom prst="donut">
                  <a:avLst>
                    <a:gd name="adj" fmla="val 1259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solidFill>
                      <a:schemeClr val="tx1"/>
                    </a:solidFill>
                    <a:latin typeface="함초롬돋움"/>
                    <a:cs typeface="함초롬돋움"/>
                  </a:endParaRPr>
                </a:p>
              </p:txBody>
            </p:sp>
            <p:sp>
              <p:nvSpPr>
                <p:cNvPr id="57" name="모서리가 둥근 직사각형 56"/>
                <p:cNvSpPr/>
                <p:nvPr/>
              </p:nvSpPr>
              <p:spPr>
                <a:xfrm rot="16200000">
                  <a:off x="2000165" y="3019277"/>
                  <a:ext cx="396049" cy="10801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chemeClr val="l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latin typeface="함초롬돋움"/>
                    <a:cs typeface="함초롬돋움"/>
                  </a:endParaRPr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2116931" y="3187965"/>
                  <a:ext cx="166687" cy="16668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l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latin typeface="함초롬돋움"/>
                    <a:cs typeface="함초롬돋움"/>
                  </a:endParaRPr>
                </a:p>
              </p:txBody>
            </p:sp>
          </p:grpSp>
        </p:grpSp>
      </p:grpSp>
      <p:grpSp>
        <p:nvGrpSpPr>
          <p:cNvPr id="72" name=""/>
          <p:cNvGrpSpPr/>
          <p:nvPr/>
        </p:nvGrpSpPr>
        <p:grpSpPr>
          <a:xfrm rot="0">
            <a:off x="4634582" y="1382395"/>
            <a:ext cx="3190240" cy="4907281"/>
            <a:chOff x="4634582" y="1382395"/>
            <a:chExt cx="3190240" cy="4907281"/>
          </a:xfrm>
        </p:grpSpPr>
        <p:sp>
          <p:nvSpPr>
            <p:cNvPr id="18" name="직사각형 17"/>
            <p:cNvSpPr/>
            <p:nvPr/>
          </p:nvSpPr>
          <p:spPr>
            <a:xfrm>
              <a:off x="4634582" y="1382395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8" name="그룹 107"/>
            <p:cNvGrpSpPr/>
            <p:nvPr/>
          </p:nvGrpSpPr>
          <p:grpSpPr>
            <a:xfrm rot="0">
              <a:off x="4655006" y="5387976"/>
              <a:ext cx="3162301" cy="901700"/>
              <a:chOff x="953415" y="5397501"/>
              <a:chExt cx="3162301" cy="901700"/>
            </a:xfrm>
          </p:grpSpPr>
          <p:sp>
            <p:nvSpPr>
              <p:cNvPr id="39" name="TextBox 108"/>
              <p:cNvSpPr txBox="1"/>
              <p:nvPr/>
            </p:nvSpPr>
            <p:spPr>
              <a:xfrm>
                <a:off x="1238826" y="5617518"/>
                <a:ext cx="2591474" cy="453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센서 원격 제어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0" name="양쪽 대괄호 109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grpSp>
          <p:nvGrpSpPr>
            <p:cNvPr id="71" name=""/>
            <p:cNvGrpSpPr/>
            <p:nvPr/>
          </p:nvGrpSpPr>
          <p:grpSpPr>
            <a:xfrm rot="0">
              <a:off x="5005684" y="1934423"/>
              <a:ext cx="2522987" cy="2514600"/>
              <a:chOff x="7159164" y="-136229"/>
              <a:chExt cx="2522987" cy="2514600"/>
            </a:xfrm>
          </p:grpSpPr>
          <p:sp>
            <p:nvSpPr>
              <p:cNvPr id="64" name="타원 50"/>
              <p:cNvSpPr/>
              <p:nvPr/>
            </p:nvSpPr>
            <p:spPr>
              <a:xfrm>
                <a:off x="7159164" y="-136229"/>
                <a:ext cx="2514600" cy="2514600"/>
              </a:xfrm>
              <a:prstGeom prst="ellipse">
                <a:avLst/>
              </a:prstGeom>
              <a:solidFill>
                <a:srgbClr val="00a5cb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65" name="원형 51"/>
              <p:cNvSpPr/>
              <p:nvPr/>
            </p:nvSpPr>
            <p:spPr>
              <a:xfrm flipH="1">
                <a:off x="8416464" y="-127894"/>
                <a:ext cx="1265688" cy="1253728"/>
              </a:xfrm>
              <a:prstGeom prst="pieWedge">
                <a:avLst/>
              </a:prstGeom>
              <a:solidFill>
                <a:srgbClr val="0190b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66" name="원형 52"/>
              <p:cNvSpPr/>
              <p:nvPr/>
            </p:nvSpPr>
            <p:spPr>
              <a:xfrm flipH="1" flipV="1">
                <a:off x="8415275" y="1118776"/>
                <a:ext cx="1257277" cy="1257277"/>
              </a:xfrm>
              <a:prstGeom prst="pieWedge">
                <a:avLst/>
              </a:prstGeom>
              <a:solidFill>
                <a:srgbClr val="0190b0"/>
              </a:solidFill>
              <a:ln w="12700" cap="flat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pic>
            <p:nvPicPr>
              <p:cNvPr id="67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535233" y="333505"/>
                <a:ext cx="1746218" cy="174621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2" grpId="1" animBg="1"/>
      <p:bldP spid="61" grpId="2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12597" y="1069684"/>
            <a:ext cx="2753915" cy="557995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67410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실시간 데이터 조회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 rot="0">
            <a:off x="579344" y="1391920"/>
            <a:ext cx="3310189" cy="4749800"/>
            <a:chOff x="579344" y="1391920"/>
            <a:chExt cx="3310189" cy="4749800"/>
          </a:xfrm>
        </p:grpSpPr>
        <p:grpSp>
          <p:nvGrpSpPr>
            <p:cNvPr id="16" name="그룹 15"/>
            <p:cNvGrpSpPr/>
            <p:nvPr/>
          </p:nvGrpSpPr>
          <p:grpSpPr>
            <a:xfrm rot="0">
              <a:off x="579344" y="1391920"/>
              <a:ext cx="3310189" cy="4749800"/>
              <a:chOff x="579344" y="1391920"/>
              <a:chExt cx="3310189" cy="474980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09601" y="1391920"/>
                <a:ext cx="3190240" cy="36474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79344" y="5417651"/>
                <a:ext cx="3310188" cy="724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현재 농장의 상태 조회</a:t>
                </a:r>
                <a:endParaRPr lang="ko-KR" altLang="en-US" sz="1400">
                  <a:latin typeface="함초롬돋움"/>
                  <a:ea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endParaRPr lang="ko-KR" altLang="en-US" sz="1400">
                  <a:latin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아래로 스크롤하여 업데이트</a:t>
                </a:r>
                <a:endParaRPr lang="ko-KR" altLang="en-US" sz="1400">
                  <a:latin typeface="함초롬돋움"/>
                  <a:cs typeface="함초롬돋움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942975" y="1995486"/>
              <a:ext cx="2514600" cy="2514600"/>
              <a:chOff x="942975" y="1995486"/>
              <a:chExt cx="2514600" cy="25146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942975" y="1995486"/>
                <a:ext cx="2514600" cy="2514600"/>
              </a:xfrm>
              <a:prstGeom prst="ellipse">
                <a:avLst/>
              </a:prstGeom>
              <a:solidFill>
                <a:srgbClr val="00a5cb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31" name="원형 30"/>
              <p:cNvSpPr/>
              <p:nvPr/>
            </p:nvSpPr>
            <p:spPr>
              <a:xfrm flipH="1">
                <a:off x="2200275" y="2003821"/>
                <a:ext cx="1244982" cy="1253728"/>
              </a:xfrm>
              <a:prstGeom prst="pieWedge">
                <a:avLst/>
              </a:prstGeom>
              <a:solidFill>
                <a:srgbClr val="0190b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32" name="원형 31"/>
              <p:cNvSpPr/>
              <p:nvPr/>
            </p:nvSpPr>
            <p:spPr>
              <a:xfrm flipH="1" flipV="1">
                <a:off x="2199085" y="3250491"/>
                <a:ext cx="1257277" cy="1257277"/>
              </a:xfrm>
              <a:prstGeom prst="pieWedge">
                <a:avLst/>
              </a:prstGeom>
              <a:solidFill>
                <a:srgbClr val="0190b0"/>
              </a:solidFill>
              <a:ln w="12700" cap="flat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 rot="0">
                <a:off x="1327679" y="2370931"/>
                <a:ext cx="1746249" cy="1746249"/>
                <a:chOff x="1327679" y="2370931"/>
                <a:chExt cx="1746249" cy="1746249"/>
              </a:xfrm>
            </p:grpSpPr>
            <p:sp>
              <p:nvSpPr>
                <p:cNvPr id="37" name="모서리가 둥근 직사각형 36"/>
                <p:cNvSpPr/>
                <p:nvPr/>
              </p:nvSpPr>
              <p:spPr>
                <a:xfrm rot="16200000">
                  <a:off x="2424249" y="2987474"/>
                  <a:ext cx="108013" cy="57607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chemeClr val="l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latin typeface="함초롬돋움"/>
                    <a:cs typeface="함초롬돋움"/>
                  </a:endParaRPr>
                </a:p>
              </p:txBody>
            </p:sp>
            <p:sp>
              <p:nvSpPr>
                <p:cNvPr id="38" name="도넛 37"/>
                <p:cNvSpPr/>
                <p:nvPr/>
              </p:nvSpPr>
              <p:spPr>
                <a:xfrm>
                  <a:off x="1327679" y="2370931"/>
                  <a:ext cx="1746249" cy="1746249"/>
                </a:xfrm>
                <a:prstGeom prst="donut">
                  <a:avLst>
                    <a:gd name="adj" fmla="val 1259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solidFill>
                      <a:schemeClr val="tx1"/>
                    </a:solidFill>
                    <a:latin typeface="함초롬돋움"/>
                    <a:cs typeface="함초롬돋움"/>
                  </a:endParaRPr>
                </a:p>
              </p:txBody>
            </p:sp>
            <p:sp>
              <p:nvSpPr>
                <p:cNvPr id="41" name="모서리가 둥근 직사각형 40"/>
                <p:cNvSpPr/>
                <p:nvPr/>
              </p:nvSpPr>
              <p:spPr>
                <a:xfrm rot="16200000">
                  <a:off x="2000165" y="3019277"/>
                  <a:ext cx="396049" cy="10801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chemeClr val="l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latin typeface="함초롬돋움"/>
                    <a:cs typeface="함초롬돋움"/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2116931" y="3187965"/>
                  <a:ext cx="166687" cy="166687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solidFill>
                    <a:schemeClr val="lt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altLang="ko-KR">
                    <a:latin typeface="함초롬돋움"/>
                    <a:cs typeface="함초롬돋움"/>
                  </a:endParaRPr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 rot="0">
            <a:off x="4326317" y="2005740"/>
            <a:ext cx="3112723" cy="2846519"/>
            <a:chOff x="4534677" y="4105275"/>
            <a:chExt cx="3112723" cy="2846519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544996" y="4105275"/>
              <a:ext cx="3102008" cy="50006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>
                <a:buFont typeface="Arial"/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가장 최근 업데이트 된 시각 정보</a:t>
              </a:r>
              <a:endPara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545392" y="4825206"/>
              <a:ext cx="3102008" cy="50006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>
                <a:buFont typeface="Arial"/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실시간 온도</a:t>
              </a:r>
              <a:r>
                <a:rPr lang="en-US" altLang="ko-KR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,</a:t>
              </a:r>
              <a:r>
                <a:rPr lang="ko-KR" altLang="en-US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 습도</a:t>
              </a:r>
              <a:r>
                <a:rPr lang="en-US" altLang="ko-KR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,</a:t>
              </a:r>
              <a:r>
                <a:rPr lang="ko-KR" altLang="en-US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 토양상태</a:t>
              </a:r>
              <a:r>
                <a:rPr lang="en-US" altLang="ko-KR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,</a:t>
              </a:r>
              <a:r>
                <a:rPr lang="ko-KR" altLang="en-US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 채광 정보</a:t>
              </a:r>
              <a:endPara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4534677" y="6451732"/>
              <a:ext cx="3102008" cy="50006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 algn="ctr">
              <a:solidFill>
                <a:schemeClr val="accent3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indent="0" algn="ctr">
                <a:buFont typeface="Arial"/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함초롬돋움"/>
                  <a:ea typeface="함초롬돋움"/>
                  <a:cs typeface="함초롬돋움"/>
                </a:rPr>
                <a:t>현재 대기 성분 차트</a:t>
              </a:r>
              <a:endPara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</p:grpSp>
      <p:cxnSp>
        <p:nvCxnSpPr>
          <p:cNvPr id="66" name="직선 화살표 연결선 65"/>
          <p:cNvCxnSpPr/>
          <p:nvPr/>
        </p:nvCxnSpPr>
        <p:spPr>
          <a:xfrm>
            <a:off x="7455440" y="2216150"/>
            <a:ext cx="1622082" cy="2380"/>
          </a:xfrm>
          <a:prstGeom prst="straightConnector1">
            <a:avLst/>
          </a:prstGeom>
          <a:ln w="25400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435606" y="2952750"/>
            <a:ext cx="1489459" cy="0"/>
          </a:xfrm>
          <a:prstGeom prst="straightConnector1">
            <a:avLst/>
          </a:prstGeom>
          <a:ln w="25400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7445530" y="4595337"/>
            <a:ext cx="1523064" cy="0"/>
          </a:xfrm>
          <a:prstGeom prst="straightConnector1">
            <a:avLst/>
          </a:prstGeom>
          <a:ln w="25400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78" grpId="1" animBg="1"/>
      <p:bldP spid="66" grpId="2" animBg="1"/>
      <p:bldP spid="68" grpId="3" animBg="1"/>
      <p:bldP spid="71" grpId="4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67410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센서 원격 제어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08025" y="1035447"/>
            <a:ext cx="2775950" cy="5630465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8604" y="1070211"/>
            <a:ext cx="2771678" cy="5569505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7693422" y="3240484"/>
            <a:ext cx="724297" cy="12799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99" name=""/>
          <p:cNvGrpSpPr/>
          <p:nvPr/>
        </p:nvGrpSpPr>
        <p:grpSpPr>
          <a:xfrm rot="0">
            <a:off x="579343" y="1390861"/>
            <a:ext cx="3357815" cy="5357999"/>
            <a:chOff x="579343" y="1390861"/>
            <a:chExt cx="3357815" cy="5357999"/>
          </a:xfrm>
        </p:grpSpPr>
        <p:grpSp>
          <p:nvGrpSpPr>
            <p:cNvPr id="43" name="그룹 42"/>
            <p:cNvGrpSpPr/>
            <p:nvPr/>
          </p:nvGrpSpPr>
          <p:grpSpPr>
            <a:xfrm rot="0">
              <a:off x="579343" y="1390861"/>
              <a:ext cx="3357815" cy="5357999"/>
              <a:chOff x="579343" y="1391920"/>
              <a:chExt cx="3357815" cy="5357999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09601" y="1391920"/>
                <a:ext cx="3190240" cy="36474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79343" y="5165159"/>
                <a:ext cx="3357815" cy="1584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농장의 현재 상태 조회</a:t>
                </a:r>
                <a:endParaRPr lang="ko-KR" altLang="en-US" sz="1400">
                  <a:latin typeface="함초롬돋움"/>
                  <a:ea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endParaRPr lang="ko-KR" altLang="en-US" sz="1400">
                  <a:latin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현재 상태 데이터를 기반으로 목표값 설정</a:t>
                </a:r>
                <a:endParaRPr lang="ko-KR" altLang="en-US" sz="1400">
                  <a:latin typeface="함초롬돋움"/>
                  <a:ea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endParaRPr lang="ko-KR" altLang="en-US" sz="1400">
                  <a:latin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입력한 목표값에 맞게 센서 동작 및 정지 제어</a:t>
                </a:r>
                <a:endParaRPr lang="ko-KR" altLang="en-US" sz="1400">
                  <a:latin typeface="함초롬돋움"/>
                  <a:ea typeface="함초롬돋움"/>
                  <a:cs typeface="함초롬돋움"/>
                </a:endParaRPr>
              </a:p>
            </p:txBody>
          </p:sp>
        </p:grpSp>
        <p:grpSp>
          <p:nvGrpSpPr>
            <p:cNvPr id="94" name=""/>
            <p:cNvGrpSpPr/>
            <p:nvPr/>
          </p:nvGrpSpPr>
          <p:grpSpPr>
            <a:xfrm rot="0">
              <a:off x="916975" y="1986188"/>
              <a:ext cx="2522987" cy="2514600"/>
              <a:chOff x="7159164" y="-136229"/>
              <a:chExt cx="2522987" cy="2514600"/>
            </a:xfrm>
          </p:grpSpPr>
          <p:sp>
            <p:nvSpPr>
              <p:cNvPr id="95" name="타원 50"/>
              <p:cNvSpPr/>
              <p:nvPr/>
            </p:nvSpPr>
            <p:spPr>
              <a:xfrm>
                <a:off x="7159164" y="-136229"/>
                <a:ext cx="2514600" cy="2514600"/>
              </a:xfrm>
              <a:prstGeom prst="ellipse">
                <a:avLst/>
              </a:prstGeom>
              <a:solidFill>
                <a:srgbClr val="00a5cb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96" name="원형 51"/>
              <p:cNvSpPr/>
              <p:nvPr/>
            </p:nvSpPr>
            <p:spPr>
              <a:xfrm flipH="1">
                <a:off x="8416464" y="-127894"/>
                <a:ext cx="1265688" cy="1253728"/>
              </a:xfrm>
              <a:prstGeom prst="pieWedge">
                <a:avLst/>
              </a:prstGeom>
              <a:solidFill>
                <a:srgbClr val="0190b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97" name="원형 52"/>
              <p:cNvSpPr/>
              <p:nvPr/>
            </p:nvSpPr>
            <p:spPr>
              <a:xfrm flipH="1" flipV="1">
                <a:off x="8415275" y="1118776"/>
                <a:ext cx="1257277" cy="1257277"/>
              </a:xfrm>
              <a:prstGeom prst="pieWedge">
                <a:avLst/>
              </a:prstGeom>
              <a:solidFill>
                <a:srgbClr val="0190b0"/>
              </a:solidFill>
              <a:ln w="12700" cap="flat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pic>
            <p:nvPicPr>
              <p:cNvPr id="98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535233" y="333505"/>
                <a:ext cx="1746218" cy="174621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3" grpId="1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67410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2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/>
              <a:t>누적 데이터 조회</a:t>
            </a:r>
            <a:endParaRPr lang="ko-KR" altLang="en-US" sz="360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 rot="0">
            <a:off x="589696" y="1391920"/>
            <a:ext cx="3357815" cy="5149850"/>
            <a:chOff x="589696" y="1391920"/>
            <a:chExt cx="3357815" cy="5149850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858" y="1990725"/>
              <a:ext cx="2524124" cy="2524124"/>
            </a:xfrm>
            <a:prstGeom prst="rect">
              <a:avLst/>
            </a:prstGeom>
          </p:spPr>
        </p:pic>
        <p:sp>
          <p:nvSpPr>
            <p:cNvPr id="40" name="TextBox 14"/>
            <p:cNvSpPr txBox="1"/>
            <p:nvPr/>
          </p:nvSpPr>
          <p:spPr>
            <a:xfrm>
              <a:off x="589696" y="5177145"/>
              <a:ext cx="3357815" cy="1364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온도</a:t>
              </a:r>
              <a:r>
                <a:rPr lang="en-US" altLang="ko-KR" sz="1400"/>
                <a:t>,</a:t>
              </a:r>
              <a:r>
                <a:rPr lang="ko-KR" altLang="en-US" sz="1400"/>
                <a:t> 습도</a:t>
              </a:r>
              <a:r>
                <a:rPr lang="en-US" altLang="ko-KR" sz="1400"/>
                <a:t>,</a:t>
              </a:r>
              <a:r>
                <a:rPr lang="ko-KR" altLang="en-US" sz="1400"/>
                <a:t> 토양상태</a:t>
              </a:r>
              <a:r>
                <a:rPr lang="en-US" altLang="ko-KR" sz="1400"/>
                <a:t>,</a:t>
              </a:r>
              <a:r>
                <a:rPr lang="ko-KR" altLang="en-US" sz="1400"/>
                <a:t> 채광</a:t>
              </a:r>
              <a:r>
                <a:rPr lang="en-US" altLang="ko-KR" sz="1400"/>
                <a:t>,</a:t>
              </a:r>
              <a:r>
                <a:rPr lang="ko-KR" altLang="en-US" sz="1400"/>
                <a:t> 대기정보의 누적 데이터 조회</a:t>
              </a: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기간별</a:t>
              </a:r>
              <a:r>
                <a:rPr lang="en-US" altLang="ko-KR" sz="1400"/>
                <a:t>,</a:t>
              </a:r>
              <a:r>
                <a:rPr lang="ko-KR" altLang="en-US" sz="1400"/>
                <a:t> 금일 누적 데이터 조회</a:t>
              </a: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주간 데이터 통계 조회</a:t>
              </a:r>
              <a:endParaRPr lang="ko-KR" altLang="en-US" sz="1400"/>
            </a:p>
          </p:txBody>
        </p:sp>
      </p:grpSp>
      <p:pic>
        <p:nvPicPr>
          <p:cNvPr id="1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1059" y="1180068"/>
            <a:ext cx="2624096" cy="5310822"/>
          </a:xfrm>
          <a:prstGeom prst="rect">
            <a:avLst/>
          </a:prstGeom>
        </p:spPr>
      </p:pic>
      <p:pic>
        <p:nvPicPr>
          <p:cNvPr id="1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71390" y="1160225"/>
            <a:ext cx="2642288" cy="5360431"/>
          </a:xfrm>
          <a:prstGeom prst="rect">
            <a:avLst/>
          </a:prstGeom>
        </p:spPr>
      </p:pic>
      <p:sp>
        <p:nvSpPr>
          <p:cNvPr id="107" name="모서리가 둥근 직사각형 53"/>
          <p:cNvSpPr/>
          <p:nvPr/>
        </p:nvSpPr>
        <p:spPr>
          <a:xfrm>
            <a:off x="4892260" y="5746287"/>
            <a:ext cx="3102008" cy="5000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 algn="ctr">
            <a:solidFill>
              <a:schemeClr val="accent3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기간별</a:t>
            </a:r>
            <a:r>
              <a:rPr lang="en-US" altLang="ko-KR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,</a:t>
            </a:r>
            <a:r>
              <a: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금일 누적 데이터 조회 </a:t>
            </a:r>
            <a:endParaRPr lang="ko-KR" altLang="en-US" sz="1300"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8" name="모서리가 둥근 직사각형 53"/>
          <p:cNvSpPr/>
          <p:nvPr/>
        </p:nvSpPr>
        <p:spPr>
          <a:xfrm>
            <a:off x="8299034" y="5739937"/>
            <a:ext cx="3102008" cy="50006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 algn="ctr">
            <a:solidFill>
              <a:schemeClr val="accent3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>
              <a:buFont typeface="Arial"/>
              <a:buNone/>
              <a:defRPr/>
            </a:pPr>
            <a:r>
              <a: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주간 데이터 통계 조회 </a:t>
            </a:r>
            <a:r>
              <a:rPr lang="en-US" altLang="ko-KR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그래프</a:t>
            </a:r>
            <a:r>
              <a:rPr lang="en-US" altLang="ko-KR" sz="13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1300"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07" grpId="1" animBg="1"/>
      <p:bldP spid="108" grpId="2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/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56585" y="2914134"/>
            <a:ext cx="5850255" cy="1093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웹 애플리케이션</a:t>
            </a:r>
            <a:endParaRPr lang="ko-KR" altLang="en-US" sz="6600" spc="-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1691" y="2267803"/>
            <a:ext cx="1952274" cy="587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i="1" spc="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#Part3 </a:t>
            </a:r>
            <a:endParaRPr lang="en-US" altLang="ko-KR" sz="3300" b="1" i="1" spc="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0" y="1027853"/>
            <a:ext cx="6096000" cy="2001520"/>
            <a:chOff x="0" y="985520"/>
            <a:chExt cx="6096000" cy="2001520"/>
          </a:xfrm>
        </p:grpSpPr>
        <p:sp>
          <p:nvSpPr>
            <p:cNvPr id="5" name="직사각형 4"/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" y="1864360"/>
              <a:ext cx="5387415" cy="8197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개발 환경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79" y="1186933"/>
              <a:ext cx="1022985" cy="3595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3-1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" y="1502052"/>
              <a:ext cx="4970390" cy="387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Development</a:t>
              </a:r>
              <a:endParaRPr lang="ko-KR" altLang="en-US" sz="20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d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도넛 27"/>
          <p:cNvSpPr/>
          <p:nvPr/>
        </p:nvSpPr>
        <p:spPr>
          <a:xfrm>
            <a:off x="6063192" y="479425"/>
            <a:ext cx="6053666" cy="6127748"/>
          </a:xfrm>
          <a:prstGeom prst="donut">
            <a:avLst>
              <a:gd name="adj" fmla="val 4101"/>
            </a:avLst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886450" y="407458"/>
            <a:ext cx="6074834" cy="6074834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2300" y="293469"/>
            <a:ext cx="22123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Contents.</a:t>
            </a:r>
            <a:endParaRPr lang="ko-KR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4479" y="1016000"/>
            <a:ext cx="60867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34098" y="648757"/>
            <a:ext cx="5598584" cy="5598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6814" y="2068118"/>
            <a:ext cx="2464151" cy="5684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어플리케이션</a:t>
            </a:r>
            <a:endParaRPr lang="ko-KR" altLang="en-US" sz="32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9300" y="2129673"/>
            <a:ext cx="523240" cy="449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02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79550" y="2549525"/>
            <a:ext cx="2751667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#APP</a:t>
            </a:r>
            <a:endParaRPr lang="en-US" altLang="ko-KR" sz="14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2389" y="2962275"/>
            <a:ext cx="3418349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앱 개발환경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4875" y="2981325"/>
            <a:ext cx="758715" cy="3937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02-1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21605" y="3324013"/>
            <a:ext cx="2373599" cy="26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#Development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6" name="TextBox 5"/>
          <p:cNvSpPr txBox="1"/>
          <p:nvPr/>
        </p:nvSpPr>
        <p:spPr>
          <a:xfrm>
            <a:off x="1446814" y="1239443"/>
            <a:ext cx="2568926" cy="5684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32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749300" y="1300998"/>
            <a:ext cx="523240" cy="449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01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79550" y="1682750"/>
            <a:ext cx="2751667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#Introduction</a:t>
            </a:r>
            <a:endParaRPr lang="en-US" altLang="ko-KR" sz="14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992389" y="3575029"/>
            <a:ext cx="3418349" cy="39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주요기능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1294875" y="3594079"/>
            <a:ext cx="758715" cy="394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02-2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1" name="TextBox 31"/>
          <p:cNvSpPr txBox="1"/>
          <p:nvPr/>
        </p:nvSpPr>
        <p:spPr>
          <a:xfrm>
            <a:off x="2021605" y="3936768"/>
            <a:ext cx="2373599" cy="271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#Main function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1437289" y="4284167"/>
            <a:ext cx="2940401" cy="5716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웹</a:t>
            </a:r>
            <a:r>
              <a:rPr lang="en-US" altLang="ko-KR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32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애플리케이션</a:t>
            </a:r>
            <a:endParaRPr lang="ko-KR" altLang="en-US" sz="32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749300" y="4345722"/>
            <a:ext cx="551815" cy="452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03</a:t>
            </a:r>
            <a:endParaRPr lang="en-US" altLang="ko-KR" sz="24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1" name="TextBox 28"/>
          <p:cNvSpPr txBox="1"/>
          <p:nvPr/>
        </p:nvSpPr>
        <p:spPr>
          <a:xfrm>
            <a:off x="1470025" y="4765574"/>
            <a:ext cx="2751667" cy="299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#WEB</a:t>
            </a:r>
            <a:endParaRPr lang="en-US" altLang="ko-KR" sz="14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2" name="TextBox 17"/>
          <p:cNvSpPr txBox="1"/>
          <p:nvPr/>
        </p:nvSpPr>
        <p:spPr>
          <a:xfrm>
            <a:off x="1992389" y="5178324"/>
            <a:ext cx="3418349" cy="39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웹 개발환경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1294875" y="5197374"/>
            <a:ext cx="758715" cy="3937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03-1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4" name="TextBox 31"/>
          <p:cNvSpPr txBox="1"/>
          <p:nvPr/>
        </p:nvSpPr>
        <p:spPr>
          <a:xfrm>
            <a:off x="2021605" y="5540062"/>
            <a:ext cx="2373599" cy="26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#Development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5" name="TextBox 17"/>
          <p:cNvSpPr txBox="1"/>
          <p:nvPr/>
        </p:nvSpPr>
        <p:spPr>
          <a:xfrm>
            <a:off x="1992389" y="5791079"/>
            <a:ext cx="3418349" cy="39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주요기능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6" name="TextBox 18"/>
          <p:cNvSpPr txBox="1"/>
          <p:nvPr/>
        </p:nvSpPr>
        <p:spPr>
          <a:xfrm>
            <a:off x="1294875" y="5810129"/>
            <a:ext cx="758715" cy="394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03-2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7" name="TextBox 31"/>
          <p:cNvSpPr txBox="1"/>
          <p:nvPr/>
        </p:nvSpPr>
        <p:spPr>
          <a:xfrm>
            <a:off x="2021605" y="6152817"/>
            <a:ext cx="2373599" cy="271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#Main function</a:t>
            </a:r>
            <a:endParaRPr lang="en-US" altLang="ko-KR" sz="1200" spc="6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"/>
                            </p:stCondLst>
                            <p:childTnLst>
                              <p:par>
                                <p:cTn id="21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1"/>
                            </p:stCondLst>
                            <p:childTnLst>
                              <p:par>
                                <p:cTn id="25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"/>
                            </p:stCondLst>
                            <p:childTnLst>
                              <p:par>
                                <p:cTn id="33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1"/>
                            </p:stCondLst>
                            <p:childTnLst>
                              <p:par>
                                <p:cTn id="37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"/>
                            </p:stCondLst>
                            <p:childTnLst>
                              <p:par>
                                <p:cTn id="45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1"/>
                            </p:stCondLst>
                            <p:childTnLst>
                              <p:par>
                                <p:cTn id="49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"/>
                            </p:stCondLst>
                            <p:childTnLst>
                              <p:par>
                                <p:cTn id="57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1"/>
                            </p:stCondLst>
                            <p:childTnLst>
                              <p:par>
                                <p:cTn id="61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"/>
                            </p:stCondLst>
                            <p:childTnLst>
                              <p:par>
                                <p:cTn id="69" presetID="2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1"/>
                            </p:stCondLst>
                            <p:childTnLst>
                              <p:par>
                                <p:cTn id="73" presetID="22" presetClass="entr" presetSubtype="8" fill="hold" grpId="17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"/>
                            </p:stCondLst>
                            <p:childTnLst>
                              <p:par>
                                <p:cTn id="81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1"/>
                            </p:stCondLst>
                            <p:childTnLst>
                              <p:par>
                                <p:cTn id="85" presetID="2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1" animBg="1"/>
      <p:bldP spid="38" grpId="2" animBg="1"/>
      <p:bldP spid="9" grpId="3" animBg="1"/>
      <p:bldP spid="6" grpId="4" animBg="1"/>
      <p:bldP spid="29" grpId="5" animBg="1"/>
      <p:bldP spid="19" grpId="6" animBg="1"/>
      <p:bldP spid="18" grpId="7" animBg="1"/>
      <p:bldP spid="32" grpId="8" animBg="1"/>
      <p:bldP spid="40" grpId="9" animBg="1"/>
      <p:bldP spid="39" grpId="10" animBg="1"/>
      <p:bldP spid="41" grpId="11" animBg="1"/>
      <p:bldP spid="50" grpId="12" animBg="1"/>
      <p:bldP spid="49" grpId="13" animBg="1"/>
      <p:bldP spid="51" grpId="14" animBg="1"/>
      <p:bldP spid="53" grpId="15" animBg="1"/>
      <p:bldP spid="52" grpId="16" animBg="1"/>
      <p:bldP spid="54" grpId="17" animBg="1"/>
      <p:bldP spid="56" grpId="18" animBg="1"/>
      <p:bldP spid="55" grpId="19" animBg="1"/>
      <p:bldP spid="57" grpId="20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78" y="209788"/>
            <a:ext cx="800737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238" y="186789"/>
            <a:ext cx="3286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/>
              <a:t>WEB </a:t>
            </a:r>
            <a:r>
              <a:rPr lang="ko-KR" altLang="en-US" sz="3600"/>
              <a:t>개발 환경</a:t>
            </a:r>
            <a:endParaRPr lang="ko-KR" altLang="en-US" sz="360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6" name=""/>
          <p:cNvGrpSpPr/>
          <p:nvPr/>
        </p:nvGrpSpPr>
        <p:grpSpPr>
          <a:xfrm rot="0">
            <a:off x="6166053" y="1376680"/>
            <a:ext cx="5698924" cy="2499151"/>
            <a:chOff x="6166053" y="1376680"/>
            <a:chExt cx="5698924" cy="2499151"/>
          </a:xfrm>
        </p:grpSpPr>
        <p:sp>
          <p:nvSpPr>
            <p:cNvPr id="6" name="직사각형 5"/>
            <p:cNvSpPr/>
            <p:nvPr/>
          </p:nvSpPr>
          <p:spPr>
            <a:xfrm>
              <a:off x="6496296" y="1376680"/>
              <a:ext cx="5263903" cy="2385042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32688" tIns="176822" rIns="176822" bIns="584847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6166053" y="1667397"/>
              <a:ext cx="2208434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0" y="0"/>
                  </a:moveTo>
                  <a:cubicBezTo>
                    <a:pt x="1219684" y="0"/>
                    <a:pt x="2208434" y="988750"/>
                    <a:pt x="2208434" y="2208434"/>
                  </a:cubicBezTo>
                  <a:lnTo>
                    <a:pt x="0" y="220843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206248" tIns="853083" rIns="853083" bIns="206248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43066" y="1472140"/>
              <a:ext cx="1619249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데이터 베이스</a:t>
              </a:r>
              <a:endParaRPr lang="ko-KR" altLang="en-US" b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169527" y="2784262"/>
              <a:ext cx="1695450" cy="471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500" b="1"/>
                <a:t>Mysql 8.0</a:t>
              </a:r>
              <a:endParaRPr lang="en-US" altLang="ko-KR" sz="25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5076" y="2771673"/>
              <a:ext cx="690520" cy="464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9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746758" y="2588411"/>
              <a:ext cx="1374352" cy="708936"/>
            </a:xfrm>
            <a:prstGeom prst="rect">
              <a:avLst/>
            </a:prstGeom>
          </p:spPr>
        </p:pic>
      </p:grpSp>
      <p:grpSp>
        <p:nvGrpSpPr>
          <p:cNvPr id="67" name=""/>
          <p:cNvGrpSpPr/>
          <p:nvPr/>
        </p:nvGrpSpPr>
        <p:grpSpPr>
          <a:xfrm rot="0">
            <a:off x="609600" y="3977838"/>
            <a:ext cx="5512267" cy="2499153"/>
            <a:chOff x="609600" y="3977838"/>
            <a:chExt cx="5512267" cy="2499153"/>
          </a:xfrm>
        </p:grpSpPr>
        <p:sp>
          <p:nvSpPr>
            <p:cNvPr id="5" name="직사각형 4"/>
            <p:cNvSpPr/>
            <p:nvPr/>
          </p:nvSpPr>
          <p:spPr>
            <a:xfrm>
              <a:off x="609600" y="4166549"/>
              <a:ext cx="5124199" cy="2310442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176822" tIns="584847" rIns="932688" bIns="176822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3855611" y="3977838"/>
              <a:ext cx="2208435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2208434" y="2208434"/>
                  </a:moveTo>
                  <a:cubicBezTo>
                    <a:pt x="988750" y="2208434"/>
                    <a:pt x="0" y="1219684"/>
                    <a:pt x="0" y="0"/>
                  </a:cubicBezTo>
                  <a:lnTo>
                    <a:pt x="2208434" y="0"/>
                  </a:lnTo>
                  <a:lnTo>
                    <a:pt x="2208434" y="22084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853084" tIns="206248" rIns="206248" bIns="853083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2841" y="4251325"/>
              <a:ext cx="2317749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서버</a:t>
              </a: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5434" y="5320509"/>
              <a:ext cx="2603500" cy="757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b="1"/>
                <a:t>APACHE</a:t>
              </a:r>
              <a:r>
                <a:rPr lang="ko-KR" altLang="en-US" sz="2200" b="1"/>
                <a:t> </a:t>
              </a:r>
              <a:endParaRPr lang="ko-KR" altLang="en-US" sz="2200" b="1"/>
            </a:p>
            <a:p>
              <a:pPr>
                <a:defRPr/>
              </a:pPr>
              <a:r>
                <a:rPr lang="en-US" altLang="ko-KR" sz="2200" b="1"/>
                <a:t>TOMCAT 9.0</a:t>
              </a:r>
              <a:endParaRPr lang="en-US" altLang="ko-KR" sz="22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34398" y="4662140"/>
              <a:ext cx="1687469" cy="469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bg1"/>
                  </a:solidFill>
                </a:rPr>
                <a:t>SERVER</a:t>
              </a:r>
              <a:endParaRPr lang="en-US" altLang="ko-KR" sz="2500" b="1">
                <a:solidFill>
                  <a:schemeClr val="bg1"/>
                </a:solidFill>
              </a:endParaRPr>
            </a:p>
          </p:txBody>
        </p:sp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6280" y="4954255"/>
              <a:ext cx="1179351" cy="1170383"/>
            </a:xfrm>
            <a:prstGeom prst="rect">
              <a:avLst/>
            </a:prstGeom>
          </p:spPr>
        </p:pic>
      </p:grpSp>
      <p:grpSp>
        <p:nvGrpSpPr>
          <p:cNvPr id="68" name=""/>
          <p:cNvGrpSpPr/>
          <p:nvPr/>
        </p:nvGrpSpPr>
        <p:grpSpPr>
          <a:xfrm rot="0">
            <a:off x="6166053" y="3977838"/>
            <a:ext cx="5763480" cy="2499153"/>
            <a:chOff x="6166053" y="3977838"/>
            <a:chExt cx="5763480" cy="2499153"/>
          </a:xfrm>
        </p:grpSpPr>
        <p:sp>
          <p:nvSpPr>
            <p:cNvPr id="4" name="직사각형 3"/>
            <p:cNvSpPr/>
            <p:nvPr/>
          </p:nvSpPr>
          <p:spPr>
            <a:xfrm>
              <a:off x="6496298" y="4166549"/>
              <a:ext cx="5263902" cy="2310442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32688" tIns="584847" rIns="176822" bIns="176822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6166053" y="3977838"/>
              <a:ext cx="2208435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2208434" y="0"/>
                  </a:moveTo>
                  <a:cubicBezTo>
                    <a:pt x="2208434" y="1219684"/>
                    <a:pt x="1219684" y="2208434"/>
                    <a:pt x="0" y="2208434"/>
                  </a:cubicBezTo>
                  <a:lnTo>
                    <a:pt x="0" y="0"/>
                  </a:lnTo>
                  <a:lnTo>
                    <a:pt x="220843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206248" tIns="206248" rIns="853084" bIns="853083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839451" y="4264024"/>
              <a:ext cx="1090082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호스트</a:t>
              </a: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304739" y="5431788"/>
              <a:ext cx="1161415" cy="757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b="1"/>
                <a:t>Cafe24</a:t>
              </a:r>
              <a:endParaRPr lang="en-US" altLang="ko-KR" sz="2200" b="1"/>
            </a:p>
            <a:p>
              <a:pPr>
                <a:defRPr/>
              </a:pPr>
              <a:r>
                <a:rPr lang="en-US" altLang="ko-KR" sz="2200" b="1"/>
                <a:t>HOST</a:t>
              </a:r>
              <a:endParaRPr lang="en-US" altLang="ko-KR" sz="22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91434" y="4626017"/>
              <a:ext cx="1279248" cy="467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bg1"/>
                  </a:solidFill>
                </a:rPr>
                <a:t>HOST</a:t>
              </a:r>
              <a:endParaRPr lang="en-US" altLang="ko-KR" sz="2500" b="1">
                <a:solidFill>
                  <a:schemeClr val="bg1"/>
                </a:solidFill>
              </a:endParaRPr>
            </a:p>
          </p:txBody>
        </p:sp>
        <p:pic>
          <p:nvPicPr>
            <p:cNvPr id="63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601551" y="5594402"/>
              <a:ext cx="1656397" cy="509280"/>
            </a:xfrm>
            <a:prstGeom prst="rect">
              <a:avLst/>
            </a:prstGeom>
          </p:spPr>
        </p:pic>
      </p:grpSp>
      <p:grpSp>
        <p:nvGrpSpPr>
          <p:cNvPr id="65" name=""/>
          <p:cNvGrpSpPr/>
          <p:nvPr/>
        </p:nvGrpSpPr>
        <p:grpSpPr>
          <a:xfrm rot="0">
            <a:off x="609601" y="1299097"/>
            <a:ext cx="5454445" cy="2576734"/>
            <a:chOff x="609601" y="1299097"/>
            <a:chExt cx="5454445" cy="2576734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76680"/>
              <a:ext cx="5124198" cy="2385043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176822" tIns="176822" rIns="932688" bIns="584847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3855612" y="1667397"/>
              <a:ext cx="2208434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0" y="2208434"/>
                  </a:moveTo>
                  <a:cubicBezTo>
                    <a:pt x="0" y="988750"/>
                    <a:pt x="988750" y="0"/>
                    <a:pt x="2208434" y="0"/>
                  </a:cubicBezTo>
                  <a:lnTo>
                    <a:pt x="2208434" y="2208434"/>
                  </a:lnTo>
                  <a:lnTo>
                    <a:pt x="0" y="22084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853083" tIns="853083" rIns="206248" bIns="206248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701461" y="1299097"/>
              <a:ext cx="4178300" cy="2147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2841" y="1483783"/>
              <a:ext cx="2317749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어플리케이션 구현</a:t>
              </a: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83600" y="2687087"/>
              <a:ext cx="1725083" cy="74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500"/>
                <a:t>Eclipse</a:t>
              </a:r>
              <a:endParaRPr lang="en-US" altLang="ko-KR" sz="2500"/>
            </a:p>
            <a:p>
              <a:pPr>
                <a:defRPr/>
              </a:pPr>
              <a:r>
                <a:rPr lang="en-US" altLang="ko-KR"/>
                <a:t>JDK 1.8</a:t>
              </a:r>
              <a:endParaRPr lang="en-US" altLang="ko-KR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23938" y="2766483"/>
              <a:ext cx="943462" cy="471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</a:t>
              </a:r>
              <a:endPara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4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18330" y="2602799"/>
              <a:ext cx="1024275" cy="9072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0" y="4277360"/>
            <a:ext cx="6096000" cy="2001520"/>
            <a:chOff x="0" y="985520"/>
            <a:chExt cx="6096000" cy="2001520"/>
          </a:xfrm>
        </p:grpSpPr>
        <p:sp>
          <p:nvSpPr>
            <p:cNvPr id="5" name="직사각형 4"/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" y="1864360"/>
              <a:ext cx="4537710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주요 기능 </a:t>
              </a:r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(Web)</a:t>
              </a:r>
              <a:endParaRPr lang="en-US" altLang="ko-KR" sz="48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80" y="1186934"/>
              <a:ext cx="106108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Part 3-2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" y="1502053"/>
              <a:ext cx="28232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0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#Main fuction</a:t>
              </a:r>
              <a:endParaRPr lang="en-US" altLang="ko-KR" sz="20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주요 기능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유저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9" name=""/>
          <p:cNvGrpSpPr/>
          <p:nvPr/>
        </p:nvGrpSpPr>
        <p:grpSpPr>
          <a:xfrm rot="0">
            <a:off x="613834" y="1392978"/>
            <a:ext cx="3190240" cy="4907281"/>
            <a:chOff x="613834" y="1392978"/>
            <a:chExt cx="3190240" cy="4907281"/>
          </a:xfrm>
        </p:grpSpPr>
        <p:sp>
          <p:nvSpPr>
            <p:cNvPr id="14" name="직사각형 13"/>
            <p:cNvSpPr/>
            <p:nvPr/>
          </p:nvSpPr>
          <p:spPr>
            <a:xfrm>
              <a:off x="613834" y="1392978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5" name="그룹 104"/>
            <p:cNvGrpSpPr/>
            <p:nvPr/>
          </p:nvGrpSpPr>
          <p:grpSpPr>
            <a:xfrm rot="0">
              <a:off x="619158" y="5398559"/>
              <a:ext cx="3162301" cy="901700"/>
              <a:chOff x="953415" y="5397501"/>
              <a:chExt cx="3162301" cy="901700"/>
            </a:xfrm>
          </p:grpSpPr>
          <p:sp>
            <p:nvSpPr>
              <p:cNvPr id="36" name="TextBox 105"/>
              <p:cNvSpPr txBox="1"/>
              <p:nvPr/>
            </p:nvSpPr>
            <p:spPr>
              <a:xfrm>
                <a:off x="1238828" y="5617519"/>
                <a:ext cx="2591474" cy="44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회원가입 </a:t>
                </a:r>
                <a:r>
                  <a:rPr lang="en-US" altLang="ko-KR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&amp;</a:t>
                </a: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 로그인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37" name="양쪽 대괄호 106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sp>
          <p:nvSpPr>
            <p:cNvPr id="51" name="타원 50"/>
            <p:cNvSpPr/>
            <p:nvPr/>
          </p:nvSpPr>
          <p:spPr>
            <a:xfrm>
              <a:off x="947208" y="1996544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52" name="원형 51"/>
            <p:cNvSpPr/>
            <p:nvPr/>
          </p:nvSpPr>
          <p:spPr>
            <a:xfrm flipH="1">
              <a:off x="2204508" y="2004879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53" name="원형 52"/>
            <p:cNvSpPr/>
            <p:nvPr/>
          </p:nvSpPr>
          <p:spPr>
            <a:xfrm flipH="1" flipV="1">
              <a:off x="2203318" y="3251549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7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85910" y="2381249"/>
              <a:ext cx="1746218" cy="1746218"/>
            </a:xfrm>
            <a:prstGeom prst="rect">
              <a:avLst/>
            </a:prstGeom>
          </p:spPr>
        </p:pic>
      </p:grpSp>
      <p:grpSp>
        <p:nvGrpSpPr>
          <p:cNvPr id="81" name=""/>
          <p:cNvGrpSpPr/>
          <p:nvPr/>
        </p:nvGrpSpPr>
        <p:grpSpPr>
          <a:xfrm rot="0">
            <a:off x="8602412" y="1382395"/>
            <a:ext cx="3190240" cy="4907281"/>
            <a:chOff x="8602412" y="1382395"/>
            <a:chExt cx="3190240" cy="4907281"/>
          </a:xfrm>
        </p:grpSpPr>
        <p:sp>
          <p:nvSpPr>
            <p:cNvPr id="21" name="직사각형 20"/>
            <p:cNvSpPr/>
            <p:nvPr/>
          </p:nvSpPr>
          <p:spPr>
            <a:xfrm>
              <a:off x="8602412" y="1382395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41" name="그룹 110"/>
            <p:cNvGrpSpPr/>
            <p:nvPr/>
          </p:nvGrpSpPr>
          <p:grpSpPr>
            <a:xfrm rot="0">
              <a:off x="8628438" y="5387976"/>
              <a:ext cx="3162301" cy="901700"/>
              <a:chOff x="953415" y="5397501"/>
              <a:chExt cx="3162301" cy="901700"/>
            </a:xfrm>
          </p:grpSpPr>
          <p:sp>
            <p:nvSpPr>
              <p:cNvPr id="42" name="TextBox 111"/>
              <p:cNvSpPr txBox="1"/>
              <p:nvPr/>
            </p:nvSpPr>
            <p:spPr>
              <a:xfrm>
                <a:off x="1080077" y="5617518"/>
                <a:ext cx="2908976" cy="44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로그아웃 </a:t>
                </a:r>
                <a:r>
                  <a:rPr lang="en-US" altLang="ko-KR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&amp;</a:t>
                </a: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 회원탈퇴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3" name="양쪽 대괄호 112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sp>
          <p:nvSpPr>
            <p:cNvPr id="73" name="타원 50"/>
            <p:cNvSpPr/>
            <p:nvPr/>
          </p:nvSpPr>
          <p:spPr>
            <a:xfrm>
              <a:off x="8977577" y="1994296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74" name="원형 51"/>
            <p:cNvSpPr/>
            <p:nvPr/>
          </p:nvSpPr>
          <p:spPr>
            <a:xfrm flipH="1">
              <a:off x="10234878" y="2002631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75" name="원형 52"/>
            <p:cNvSpPr/>
            <p:nvPr/>
          </p:nvSpPr>
          <p:spPr>
            <a:xfrm flipH="1" flipV="1">
              <a:off x="10233687" y="3249302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82940" y="2301488"/>
              <a:ext cx="1746218" cy="1746218"/>
            </a:xfrm>
            <a:prstGeom prst="rect">
              <a:avLst/>
            </a:prstGeom>
          </p:spPr>
        </p:pic>
      </p:grpSp>
      <p:grpSp>
        <p:nvGrpSpPr>
          <p:cNvPr id="80" name=""/>
          <p:cNvGrpSpPr/>
          <p:nvPr/>
        </p:nvGrpSpPr>
        <p:grpSpPr>
          <a:xfrm rot="0">
            <a:off x="4634582" y="1382395"/>
            <a:ext cx="3190240" cy="4907281"/>
            <a:chOff x="4634582" y="1382395"/>
            <a:chExt cx="3190240" cy="4907281"/>
          </a:xfrm>
        </p:grpSpPr>
        <p:sp>
          <p:nvSpPr>
            <p:cNvPr id="18" name="직사각형 17"/>
            <p:cNvSpPr/>
            <p:nvPr/>
          </p:nvSpPr>
          <p:spPr>
            <a:xfrm>
              <a:off x="4634582" y="1382395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8" name="그룹 107"/>
            <p:cNvGrpSpPr/>
            <p:nvPr/>
          </p:nvGrpSpPr>
          <p:grpSpPr>
            <a:xfrm rot="0">
              <a:off x="4655006" y="5387976"/>
              <a:ext cx="3162301" cy="901700"/>
              <a:chOff x="953415" y="5397501"/>
              <a:chExt cx="3162301" cy="901700"/>
            </a:xfrm>
          </p:grpSpPr>
          <p:sp>
            <p:nvSpPr>
              <p:cNvPr id="39" name="TextBox 108"/>
              <p:cNvSpPr txBox="1"/>
              <p:nvPr/>
            </p:nvSpPr>
            <p:spPr>
              <a:xfrm>
                <a:off x="1248162" y="5428338"/>
                <a:ext cx="2591474" cy="819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회원 정보 수정 </a:t>
                </a:r>
                <a:r>
                  <a:rPr lang="en-US" altLang="ko-KR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&amp;</a:t>
                </a: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 비밀 번호 찾기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0" name="양쪽 대괄호 109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  <p:sp>
          <p:nvSpPr>
            <p:cNvPr id="64" name="타원 50"/>
            <p:cNvSpPr/>
            <p:nvPr/>
          </p:nvSpPr>
          <p:spPr>
            <a:xfrm>
              <a:off x="5005683" y="1934423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65" name="원형 51"/>
            <p:cNvSpPr/>
            <p:nvPr/>
          </p:nvSpPr>
          <p:spPr>
            <a:xfrm flipH="1">
              <a:off x="6262983" y="1942758"/>
              <a:ext cx="1265688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66" name="원형 52"/>
            <p:cNvSpPr/>
            <p:nvPr/>
          </p:nvSpPr>
          <p:spPr>
            <a:xfrm flipH="1" flipV="1">
              <a:off x="6261795" y="3189428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05050" y="2271336"/>
              <a:ext cx="1746218" cy="17462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1" animBg="1"/>
      <p:bldP spid="81" grpId="2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회원가입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 로그인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" name=""/>
          <p:cNvGrpSpPr/>
          <p:nvPr/>
        </p:nvGrpSpPr>
        <p:grpSpPr>
          <a:xfrm rot="0">
            <a:off x="579344" y="1391920"/>
            <a:ext cx="3310188" cy="4749800"/>
            <a:chOff x="579344" y="1391920"/>
            <a:chExt cx="3310188" cy="4749800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344" y="5417651"/>
              <a:ext cx="3310188" cy="724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회원가입을 통한 유저 정보 등록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회원가입 후 로그인 가능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42975" y="1995486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1" name="원형 30"/>
            <p:cNvSpPr/>
            <p:nvPr/>
          </p:nvSpPr>
          <p:spPr>
            <a:xfrm flipH="1">
              <a:off x="2200275" y="2003821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2" name="원형 31"/>
            <p:cNvSpPr/>
            <p:nvPr/>
          </p:nvSpPr>
          <p:spPr>
            <a:xfrm flipH="1" flipV="1">
              <a:off x="2199085" y="3250491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101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426809" y="2321331"/>
              <a:ext cx="1746218" cy="1746218"/>
            </a:xfrm>
            <a:prstGeom prst="rect">
              <a:avLst/>
            </a:prstGeom>
          </p:spPr>
        </p:pic>
      </p:grpSp>
      <p:pic>
        <p:nvPicPr>
          <p:cNvPr id="1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7547" y="1665662"/>
            <a:ext cx="2856905" cy="407096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50060" y="1986609"/>
            <a:ext cx="3468293" cy="343139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</p:pic>
      <p:cxnSp>
        <p:nvCxnSpPr>
          <p:cNvPr id="115" name=""/>
          <p:cNvCxnSpPr>
            <a:stCxn id="112" idx="3"/>
            <a:endCxn id="113" idx="1"/>
          </p:cNvCxnSpPr>
          <p:nvPr/>
        </p:nvCxnSpPr>
        <p:spPr>
          <a:xfrm>
            <a:off x="7524452" y="3701143"/>
            <a:ext cx="925607" cy="116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15" grpId="1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6407" y="1779680"/>
            <a:ext cx="3168396" cy="3939759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9423" y="1757847"/>
            <a:ext cx="3168396" cy="3981231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41557" y="1994945"/>
            <a:ext cx="3600450" cy="3534265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85786" y="1762672"/>
            <a:ext cx="3420427" cy="4011457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6629078" cy="63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비밀번호 찾기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 회원정보 수정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0" name=""/>
          <p:cNvGrpSpPr/>
          <p:nvPr/>
        </p:nvGrpSpPr>
        <p:grpSpPr>
          <a:xfrm rot="0">
            <a:off x="579343" y="1391920"/>
            <a:ext cx="3310189" cy="5397500"/>
            <a:chOff x="579343" y="1391920"/>
            <a:chExt cx="3310189" cy="5397500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343" y="5417651"/>
              <a:ext cx="3310189" cy="1371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비밀번호 분실시 재설정 가능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로그인 이후 회원정보 수정 가능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회원 비밀번호 수정 가능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42975" y="1995486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1" name="원형 30"/>
            <p:cNvSpPr/>
            <p:nvPr/>
          </p:nvSpPr>
          <p:spPr>
            <a:xfrm flipH="1">
              <a:off x="2200275" y="2003821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2" name="원형 31"/>
            <p:cNvSpPr/>
            <p:nvPr/>
          </p:nvSpPr>
          <p:spPr>
            <a:xfrm flipH="1" flipV="1">
              <a:off x="2199085" y="3250491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107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33630" y="2383451"/>
              <a:ext cx="1746218" cy="1746218"/>
            </a:xfrm>
            <a:prstGeom prst="rect">
              <a:avLst/>
            </a:prstGeom>
          </p:spPr>
        </p:pic>
      </p:grpSp>
      <p:cxnSp>
        <p:nvCxnSpPr>
          <p:cNvPr id="116" name=""/>
          <p:cNvCxnSpPr>
            <a:stCxn id="114" idx="3"/>
            <a:endCxn id="115" idx="1"/>
          </p:cNvCxnSpPr>
          <p:nvPr/>
        </p:nvCxnSpPr>
        <p:spPr>
          <a:xfrm flipV="1">
            <a:off x="7744803" y="3748463"/>
            <a:ext cx="714620" cy="1097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"/>
          <p:cNvCxnSpPr>
            <a:stCxn id="117" idx="3"/>
          </p:cNvCxnSpPr>
          <p:nvPr/>
        </p:nvCxnSpPr>
        <p:spPr>
          <a:xfrm>
            <a:off x="7806214" y="3768401"/>
            <a:ext cx="546101" cy="19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6" grpId="1" animBg="1"/>
      <p:bldP spid="116" grpId="2" animBg="1"/>
      <p:bldP spid="119" grpId="3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로그아웃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&amp;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 회원탈퇴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9" name=""/>
          <p:cNvGrpSpPr/>
          <p:nvPr/>
        </p:nvGrpSpPr>
        <p:grpSpPr>
          <a:xfrm rot="0">
            <a:off x="579344" y="1391920"/>
            <a:ext cx="3310189" cy="4749800"/>
            <a:chOff x="579344" y="1391920"/>
            <a:chExt cx="3310189" cy="4749800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344" y="5417651"/>
              <a:ext cx="3310189" cy="724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로그아웃 버튼을 통한 로그아웃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회원 정보 수정에서의 회원 탈퇴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942975" y="1995486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1" name="원형 30"/>
            <p:cNvSpPr/>
            <p:nvPr/>
          </p:nvSpPr>
          <p:spPr>
            <a:xfrm flipH="1">
              <a:off x="2200275" y="2003821"/>
              <a:ext cx="1244982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32" name="원형 31"/>
            <p:cNvSpPr/>
            <p:nvPr/>
          </p:nvSpPr>
          <p:spPr>
            <a:xfrm flipH="1" flipV="1">
              <a:off x="2199085" y="3250491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10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4690" y="2342038"/>
              <a:ext cx="1746218" cy="1746218"/>
            </a:xfrm>
            <a:prstGeom prst="rect">
              <a:avLst/>
            </a:prstGeom>
          </p:spPr>
        </p:pic>
      </p:grpSp>
      <p:pic>
        <p:nvPicPr>
          <p:cNvPr id="1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5786" y="1762672"/>
            <a:ext cx="3420427" cy="4011457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52315" y="1478603"/>
            <a:ext cx="3600450" cy="4579984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115" name=""/>
          <p:cNvCxnSpPr/>
          <p:nvPr/>
        </p:nvCxnSpPr>
        <p:spPr>
          <a:xfrm>
            <a:off x="7806214" y="3768401"/>
            <a:ext cx="546101" cy="19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01617" y="3286124"/>
            <a:ext cx="3323113" cy="967759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43420" y="2947870"/>
            <a:ext cx="1505160" cy="1667107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120" name=""/>
          <p:cNvCxnSpPr/>
          <p:nvPr/>
        </p:nvCxnSpPr>
        <p:spPr>
          <a:xfrm>
            <a:off x="7200646" y="3770004"/>
            <a:ext cx="105753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0" grpId="1" animBg="1"/>
      <p:bldP spid="120" grpId="2" animBg="1"/>
      <p:bldP spid="115" grpId="3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주요 기능 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농장</a:t>
            </a:r>
            <a:r>
              <a:rPr lang="en-US" altLang="ko-KR" sz="3600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 rot="0">
            <a:off x="4634582" y="1382395"/>
            <a:ext cx="3190240" cy="4907281"/>
            <a:chOff x="4577432" y="1391920"/>
            <a:chExt cx="3190240" cy="4907281"/>
          </a:xfrm>
        </p:grpSpPr>
        <p:sp>
          <p:nvSpPr>
            <p:cNvPr id="18" name="직사각형 17"/>
            <p:cNvSpPr/>
            <p:nvPr/>
          </p:nvSpPr>
          <p:spPr>
            <a:xfrm>
              <a:off x="4577432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38" name="그룹 107"/>
            <p:cNvGrpSpPr/>
            <p:nvPr/>
          </p:nvGrpSpPr>
          <p:grpSpPr>
            <a:xfrm rot="0">
              <a:off x="4597856" y="5397501"/>
              <a:ext cx="3162301" cy="901700"/>
              <a:chOff x="953415" y="5397501"/>
              <a:chExt cx="3162301" cy="901700"/>
            </a:xfrm>
          </p:grpSpPr>
          <p:sp>
            <p:nvSpPr>
              <p:cNvPr id="39" name="TextBox 108"/>
              <p:cNvSpPr txBox="1"/>
              <p:nvPr/>
            </p:nvSpPr>
            <p:spPr>
              <a:xfrm>
                <a:off x="1238826" y="5617518"/>
                <a:ext cx="2591474" cy="453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센서 원격 제어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0" name="양쪽 대괄호 109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 rot="0">
            <a:off x="8602412" y="1382395"/>
            <a:ext cx="3190240" cy="4907281"/>
            <a:chOff x="8545262" y="1391920"/>
            <a:chExt cx="3190240" cy="4907281"/>
          </a:xfrm>
        </p:grpSpPr>
        <p:sp>
          <p:nvSpPr>
            <p:cNvPr id="21" name="직사각형 20"/>
            <p:cNvSpPr/>
            <p:nvPr/>
          </p:nvSpPr>
          <p:spPr>
            <a:xfrm>
              <a:off x="8545262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grpSp>
          <p:nvGrpSpPr>
            <p:cNvPr id="41" name="그룹 110"/>
            <p:cNvGrpSpPr/>
            <p:nvPr/>
          </p:nvGrpSpPr>
          <p:grpSpPr>
            <a:xfrm rot="0">
              <a:off x="8571290" y="5397501"/>
              <a:ext cx="3162301" cy="901700"/>
              <a:chOff x="953415" y="5397501"/>
              <a:chExt cx="3162301" cy="901700"/>
            </a:xfrm>
          </p:grpSpPr>
          <p:sp>
            <p:nvSpPr>
              <p:cNvPr id="42" name="TextBox 111"/>
              <p:cNvSpPr txBox="1"/>
              <p:nvPr/>
            </p:nvSpPr>
            <p:spPr>
              <a:xfrm>
                <a:off x="971355" y="5617518"/>
                <a:ext cx="3132082" cy="44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게시판 및 문의 이메일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43" name="양쪽 대괄호 112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</p:grpSp>
      <p:grpSp>
        <p:nvGrpSpPr>
          <p:cNvPr id="62" name=""/>
          <p:cNvGrpSpPr/>
          <p:nvPr/>
        </p:nvGrpSpPr>
        <p:grpSpPr>
          <a:xfrm rot="0">
            <a:off x="4977109" y="1934422"/>
            <a:ext cx="2522987" cy="2514600"/>
            <a:chOff x="7159164" y="-136229"/>
            <a:chExt cx="2522987" cy="2514600"/>
          </a:xfrm>
        </p:grpSpPr>
        <p:sp>
          <p:nvSpPr>
            <p:cNvPr id="63" name="타원 50"/>
            <p:cNvSpPr/>
            <p:nvPr/>
          </p:nvSpPr>
          <p:spPr>
            <a:xfrm>
              <a:off x="7159164" y="-136229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64" name="원형 51"/>
            <p:cNvSpPr/>
            <p:nvPr/>
          </p:nvSpPr>
          <p:spPr>
            <a:xfrm flipH="1">
              <a:off x="8416464" y="-127894"/>
              <a:ext cx="1265688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65" name="원형 52"/>
            <p:cNvSpPr/>
            <p:nvPr/>
          </p:nvSpPr>
          <p:spPr>
            <a:xfrm flipH="1" flipV="1">
              <a:off x="8415275" y="1118776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6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535233" y="333505"/>
              <a:ext cx="1746218" cy="1746218"/>
            </a:xfrm>
            <a:prstGeom prst="rect">
              <a:avLst/>
            </a:prstGeom>
          </p:spPr>
        </p:pic>
      </p:grpSp>
      <p:grpSp>
        <p:nvGrpSpPr>
          <p:cNvPr id="73" name="그룹 60"/>
          <p:cNvGrpSpPr/>
          <p:nvPr/>
        </p:nvGrpSpPr>
        <p:grpSpPr>
          <a:xfrm rot="0">
            <a:off x="693350" y="1380325"/>
            <a:ext cx="3190240" cy="4907281"/>
            <a:chOff x="8545262" y="1391920"/>
            <a:chExt cx="3190240" cy="4907281"/>
          </a:xfrm>
        </p:grpSpPr>
        <p:sp>
          <p:nvSpPr>
            <p:cNvPr id="74" name="직사각형 20"/>
            <p:cNvSpPr/>
            <p:nvPr/>
          </p:nvSpPr>
          <p:spPr>
            <a:xfrm>
              <a:off x="8545262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75" name="그림 2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15400" y="1990725"/>
              <a:ext cx="2524124" cy="2524124"/>
            </a:xfrm>
            <a:prstGeom prst="rect">
              <a:avLst/>
            </a:prstGeom>
          </p:spPr>
        </p:pic>
        <p:grpSp>
          <p:nvGrpSpPr>
            <p:cNvPr id="76" name="그룹 110"/>
            <p:cNvGrpSpPr/>
            <p:nvPr/>
          </p:nvGrpSpPr>
          <p:grpSpPr>
            <a:xfrm rot="0">
              <a:off x="8571290" y="5397501"/>
              <a:ext cx="3162301" cy="901700"/>
              <a:chOff x="953415" y="5397501"/>
              <a:chExt cx="3162301" cy="901700"/>
            </a:xfrm>
          </p:grpSpPr>
          <p:sp>
            <p:nvSpPr>
              <p:cNvPr id="77" name="TextBox 111"/>
              <p:cNvSpPr txBox="1"/>
              <p:nvPr/>
            </p:nvSpPr>
            <p:spPr>
              <a:xfrm>
                <a:off x="972183" y="5434058"/>
                <a:ext cx="3132082" cy="824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통합 데이터 조회 및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  <a:p>
                <a:pPr algn="ctr">
                  <a:defRPr/>
                </a:pPr>
                <a:r>
                  <a:rPr lang="ko-KR" altLang="en-US" sz="2400" spc="-150">
                    <a:solidFill>
                      <a:schemeClr val="tx2">
                        <a:lumMod val="50000"/>
                      </a:schemeClr>
                    </a:solidFill>
                    <a:latin typeface="함초롬돋움"/>
                    <a:ea typeface="함초롬돋움"/>
                    <a:cs typeface="함초롬돋움"/>
                  </a:rPr>
                  <a:t>실시간 현황 조회</a:t>
                </a:r>
                <a:endParaRPr lang="ko-KR" altLang="en-US" sz="2400" spc="-150">
                  <a:solidFill>
                    <a:schemeClr val="tx2">
                      <a:lumMod val="50000"/>
                    </a:schemeClr>
                  </a:solidFill>
                  <a:latin typeface="함초롬돋움"/>
                  <a:ea typeface="함초롬돋움"/>
                  <a:cs typeface="함초롬돋움"/>
                </a:endParaRPr>
              </a:p>
            </p:txBody>
          </p:sp>
          <p:sp>
            <p:nvSpPr>
              <p:cNvPr id="78" name="양쪽 대괄호 112"/>
              <p:cNvSpPr/>
              <p:nvPr/>
            </p:nvSpPr>
            <p:spPr>
              <a:xfrm>
                <a:off x="953415" y="5397501"/>
                <a:ext cx="3162301" cy="901700"/>
              </a:xfrm>
              <a:prstGeom prst="bracketPair">
                <a:avLst>
                  <a:gd name="adj" fmla="val 1666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</p:grpSp>
      </p:grpSp>
      <p:grpSp>
        <p:nvGrpSpPr>
          <p:cNvPr id="91" name=""/>
          <p:cNvGrpSpPr/>
          <p:nvPr/>
        </p:nvGrpSpPr>
        <p:grpSpPr>
          <a:xfrm rot="0">
            <a:off x="8961924" y="1969934"/>
            <a:ext cx="2522988" cy="2514600"/>
            <a:chOff x="8008129" y="1427113"/>
            <a:chExt cx="2522988" cy="2514600"/>
          </a:xfrm>
        </p:grpSpPr>
        <p:sp>
          <p:nvSpPr>
            <p:cNvPr id="86" name="타원 50"/>
            <p:cNvSpPr/>
            <p:nvPr/>
          </p:nvSpPr>
          <p:spPr>
            <a:xfrm>
              <a:off x="8008129" y="1427113"/>
              <a:ext cx="2514600" cy="2514600"/>
            </a:xfrm>
            <a:prstGeom prst="ellipse">
              <a:avLst/>
            </a:prstGeom>
            <a:solidFill>
              <a:srgbClr val="00a5c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87" name="원형 51"/>
            <p:cNvSpPr/>
            <p:nvPr/>
          </p:nvSpPr>
          <p:spPr>
            <a:xfrm flipH="1">
              <a:off x="9265429" y="1435448"/>
              <a:ext cx="1265688" cy="1253728"/>
            </a:xfrm>
            <a:prstGeom prst="pieWedge">
              <a:avLst/>
            </a:prstGeom>
            <a:solidFill>
              <a:srgbClr val="0190b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88" name="원형 52"/>
            <p:cNvSpPr/>
            <p:nvPr/>
          </p:nvSpPr>
          <p:spPr>
            <a:xfrm flipH="1" flipV="1">
              <a:off x="9264241" y="2682118"/>
              <a:ext cx="1257277" cy="1257277"/>
            </a:xfrm>
            <a:prstGeom prst="pieWedge">
              <a:avLst/>
            </a:prstGeom>
            <a:solidFill>
              <a:srgbClr val="0190b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pic>
          <p:nvPicPr>
            <p:cNvPr id="9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84200" y="1864959"/>
              <a:ext cx="1746218" cy="17462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1" animBg="1"/>
      <p:bldP spid="62" grpId="2" animBg="1"/>
      <p:bldP spid="73" grpId="3" animBg="1"/>
      <p:bldP spid="91" grpId="4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8125" y="1995954"/>
            <a:ext cx="7920990" cy="3805181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2408" y="2007311"/>
            <a:ext cx="7920990" cy="3795878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53841" y="1749691"/>
            <a:ext cx="7920990" cy="4199428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데이터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1" name="그룹 41"/>
          <p:cNvGrpSpPr/>
          <p:nvPr/>
        </p:nvGrpSpPr>
        <p:grpSpPr>
          <a:xfrm rot="0">
            <a:off x="589696" y="1391920"/>
            <a:ext cx="3357815" cy="4778374"/>
            <a:chOff x="589696" y="1391920"/>
            <a:chExt cx="3357815" cy="4778374"/>
          </a:xfrm>
        </p:grpSpPr>
        <p:sp>
          <p:nvSpPr>
            <p:cNvPr id="102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3" name="그림 2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40858" y="1990725"/>
              <a:ext cx="2524124" cy="2524124"/>
            </a:xfrm>
            <a:prstGeom prst="rect">
              <a:avLst/>
            </a:prstGeom>
          </p:spPr>
        </p:pic>
        <p:sp>
          <p:nvSpPr>
            <p:cNvPr id="104" name="TextBox 14"/>
            <p:cNvSpPr txBox="1"/>
            <p:nvPr/>
          </p:nvSpPr>
          <p:spPr>
            <a:xfrm>
              <a:off x="589696" y="5224770"/>
              <a:ext cx="3357815" cy="945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통합 누적 데이터 조회</a:t>
              </a: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일자별</a:t>
              </a:r>
              <a:r>
                <a:rPr lang="en-US" altLang="ko-KR" sz="1400"/>
                <a:t>,</a:t>
              </a:r>
              <a:r>
                <a:rPr lang="ko-KR" altLang="en-US" sz="1400"/>
                <a:t> 금일 누적 데이터 조회</a:t>
              </a:r>
              <a:endParaRPr lang="ko-KR" altLang="en-US" sz="1400"/>
            </a:p>
            <a:p>
              <a:pPr marL="0" indent="0" algn="just">
                <a:buFont typeface="Arial"/>
                <a:buNone/>
                <a:defRPr/>
              </a:pPr>
              <a:endParaRPr lang="ko-KR" altLang="en-US" sz="1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차트 데이터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1" name=""/>
          <p:cNvGrpSpPr/>
          <p:nvPr/>
        </p:nvGrpSpPr>
        <p:grpSpPr>
          <a:xfrm rot="0">
            <a:off x="589696" y="1391920"/>
            <a:ext cx="3357815" cy="4778374"/>
            <a:chOff x="589696" y="1391920"/>
            <a:chExt cx="3357815" cy="4778374"/>
          </a:xfrm>
        </p:grpSpPr>
        <p:sp>
          <p:nvSpPr>
            <p:cNvPr id="102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TextBox 14"/>
            <p:cNvSpPr txBox="1"/>
            <p:nvPr/>
          </p:nvSpPr>
          <p:spPr>
            <a:xfrm>
              <a:off x="589696" y="5224770"/>
              <a:ext cx="3357815" cy="945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현재 농장 센서 차트 데이터</a:t>
              </a: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주간별 통계 차트 데이터</a:t>
              </a:r>
              <a:endParaRPr lang="ko-KR" altLang="en-US" sz="1400"/>
            </a:p>
            <a:p>
              <a:pPr marL="0" indent="0" algn="just">
                <a:buFont typeface="Arial"/>
                <a:buNone/>
                <a:defRPr/>
              </a:pPr>
              <a:endParaRPr lang="ko-KR" altLang="en-US" sz="1400"/>
            </a:p>
          </p:txBody>
        </p:sp>
        <p:pic>
          <p:nvPicPr>
            <p:cNvPr id="10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2349" y="1985887"/>
              <a:ext cx="2524275" cy="2524275"/>
            </a:xfrm>
            <a:prstGeom prst="rect">
              <a:avLst/>
            </a:prstGeom>
          </p:spPr>
        </p:pic>
      </p:grpSp>
      <p:pic>
        <p:nvPicPr>
          <p:cNvPr id="1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90035" y="1204740"/>
            <a:ext cx="7920990" cy="2667369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95750" y="1876426"/>
            <a:ext cx="7920990" cy="3803236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95749" y="4028795"/>
            <a:ext cx="7920990" cy="2624191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데이터 통계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1" name=""/>
          <p:cNvGrpSpPr/>
          <p:nvPr/>
        </p:nvGrpSpPr>
        <p:grpSpPr>
          <a:xfrm rot="0">
            <a:off x="589696" y="1391920"/>
            <a:ext cx="3357815" cy="5207000"/>
            <a:chOff x="589696" y="1391920"/>
            <a:chExt cx="3357815" cy="5207000"/>
          </a:xfrm>
        </p:grpSpPr>
        <p:sp>
          <p:nvSpPr>
            <p:cNvPr id="102" name="직사각형 13"/>
            <p:cNvSpPr/>
            <p:nvPr/>
          </p:nvSpPr>
          <p:spPr>
            <a:xfrm>
              <a:off x="609601" y="1391920"/>
              <a:ext cx="3190240" cy="36474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4" name="TextBox 14"/>
            <p:cNvSpPr txBox="1"/>
            <p:nvPr/>
          </p:nvSpPr>
          <p:spPr>
            <a:xfrm>
              <a:off x="589696" y="5224770"/>
              <a:ext cx="3357815" cy="13741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평일 데이터량 통계</a:t>
              </a: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주간 누적 데이터량 통계</a:t>
              </a: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endParaRPr lang="ko-KR" altLang="en-US" sz="1400"/>
            </a:p>
            <a:p>
              <a:pPr marL="199920" indent="-199920" algn="just">
                <a:buFont typeface="Arial"/>
                <a:buChar char="•"/>
                <a:defRPr/>
              </a:pPr>
              <a:r>
                <a:rPr lang="ko-KR" altLang="en-US" sz="1400"/>
                <a:t>유저 행동 세부정보</a:t>
              </a:r>
              <a:endParaRPr lang="ko-KR" altLang="en-US" sz="1400"/>
            </a:p>
            <a:p>
              <a:pPr marL="0" indent="0" algn="just">
                <a:buFont typeface="Arial"/>
                <a:buNone/>
                <a:defRPr/>
              </a:pPr>
              <a:endParaRPr lang="ko-KR" altLang="en-US" sz="1400"/>
            </a:p>
          </p:txBody>
        </p:sp>
        <p:pic>
          <p:nvPicPr>
            <p:cNvPr id="10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2349" y="1985887"/>
              <a:ext cx="2524275" cy="2524275"/>
            </a:xfrm>
            <a:prstGeom prst="rect">
              <a:avLst/>
            </a:prstGeom>
          </p:spPr>
        </p:pic>
      </p:grpSp>
      <p:pic>
        <p:nvPicPr>
          <p:cNvPr id="1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7176" y="1688399"/>
            <a:ext cx="7920990" cy="3798000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3051" y="1170349"/>
            <a:ext cx="5400675" cy="2673601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43526" y="3952957"/>
            <a:ext cx="5400675" cy="2666917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0" y="985520"/>
            <a:ext cx="6096000" cy="2001520"/>
            <a:chOff x="0" y="985520"/>
            <a:chExt cx="6096000" cy="2001520"/>
          </a:xfrm>
        </p:grpSpPr>
        <p:sp>
          <p:nvSpPr>
            <p:cNvPr id="5" name="직사각형 4"/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" y="1864360"/>
              <a:ext cx="3909060" cy="8197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프로젝트 개요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cs typeface="함초롬돋움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79" y="1186934"/>
              <a:ext cx="83248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Part 1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" y="1502053"/>
              <a:ext cx="281368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000" spc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/>
                  <a:ea typeface="함초롬돋움"/>
                  <a:cs typeface="함초롬돋움"/>
                </a:rPr>
                <a:t>#Introduction</a:t>
              </a:r>
              <a:endParaRPr lang="en-US" altLang="ko-KR" sz="2000" spc="6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9075" y="1856803"/>
            <a:ext cx="7920990" cy="3734943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29075" y="1857228"/>
            <a:ext cx="7920990" cy="3725530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센서 원격 제어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6" name=""/>
          <p:cNvGrpSpPr/>
          <p:nvPr/>
        </p:nvGrpSpPr>
        <p:grpSpPr>
          <a:xfrm rot="0">
            <a:off x="579343" y="1390861"/>
            <a:ext cx="3357815" cy="5350933"/>
            <a:chOff x="579343" y="1390861"/>
            <a:chExt cx="3357815" cy="5350933"/>
          </a:xfrm>
        </p:grpSpPr>
        <p:grpSp>
          <p:nvGrpSpPr>
            <p:cNvPr id="43" name="그룹 42"/>
            <p:cNvGrpSpPr/>
            <p:nvPr/>
          </p:nvGrpSpPr>
          <p:grpSpPr>
            <a:xfrm rot="0">
              <a:off x="579343" y="1390861"/>
              <a:ext cx="3357815" cy="5350933"/>
              <a:chOff x="579343" y="1391920"/>
              <a:chExt cx="3357815" cy="5350933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09601" y="1391920"/>
                <a:ext cx="3190240" cy="36474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79343" y="5165159"/>
                <a:ext cx="3357815" cy="1577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농장의 현재 상태 조회</a:t>
                </a:r>
                <a:endParaRPr lang="ko-KR" altLang="en-US" sz="1400">
                  <a:latin typeface="함초롬돋움"/>
                  <a:ea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endParaRPr lang="ko-KR" altLang="en-US" sz="1400">
                  <a:latin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현재 상태 데이터를 기반으로 목표값 설정</a:t>
                </a:r>
                <a:endParaRPr lang="ko-KR" altLang="en-US" sz="1400">
                  <a:latin typeface="함초롬돋움"/>
                  <a:ea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endParaRPr lang="ko-KR" altLang="en-US" sz="1400">
                  <a:latin typeface="함초롬돋움"/>
                  <a:cs typeface="함초롬돋움"/>
                </a:endParaRPr>
              </a:p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>
                    <a:latin typeface="함초롬돋움"/>
                    <a:ea typeface="함초롬돋움"/>
                    <a:cs typeface="함초롬돋움"/>
                  </a:rPr>
                  <a:t>입력한 목표값에 맞게 센서 동작 및 정지 제어</a:t>
                </a:r>
                <a:endParaRPr lang="en-US" altLang="ko-KR" sz="1400">
                  <a:latin typeface="함초롬돋움"/>
                  <a:ea typeface="함초롬돋움"/>
                  <a:cs typeface="함초롬돋움"/>
                </a:endParaRPr>
              </a:p>
            </p:txBody>
          </p:sp>
        </p:grpSp>
        <p:grpSp>
          <p:nvGrpSpPr>
            <p:cNvPr id="101" name=""/>
            <p:cNvGrpSpPr/>
            <p:nvPr/>
          </p:nvGrpSpPr>
          <p:grpSpPr>
            <a:xfrm rot="0">
              <a:off x="928983" y="2017248"/>
              <a:ext cx="2522988" cy="2514600"/>
              <a:chOff x="7159164" y="-136229"/>
              <a:chExt cx="2522988" cy="2514600"/>
            </a:xfrm>
          </p:grpSpPr>
          <p:sp>
            <p:nvSpPr>
              <p:cNvPr id="102" name="타원 50"/>
              <p:cNvSpPr/>
              <p:nvPr/>
            </p:nvSpPr>
            <p:spPr>
              <a:xfrm>
                <a:off x="7159164" y="-136229"/>
                <a:ext cx="2514600" cy="2514600"/>
              </a:xfrm>
              <a:prstGeom prst="ellipse">
                <a:avLst/>
              </a:prstGeom>
              <a:solidFill>
                <a:srgbClr val="00a5cb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03" name="원형 51"/>
              <p:cNvSpPr/>
              <p:nvPr/>
            </p:nvSpPr>
            <p:spPr>
              <a:xfrm flipH="1">
                <a:off x="8416464" y="-127894"/>
                <a:ext cx="1265688" cy="1253728"/>
              </a:xfrm>
              <a:prstGeom prst="pieWedge">
                <a:avLst/>
              </a:prstGeom>
              <a:solidFill>
                <a:srgbClr val="0190b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04" name="원형 52"/>
              <p:cNvSpPr/>
              <p:nvPr/>
            </p:nvSpPr>
            <p:spPr>
              <a:xfrm flipH="1" flipV="1">
                <a:off x="8415275" y="1118776"/>
                <a:ext cx="1257277" cy="1257277"/>
              </a:xfrm>
              <a:prstGeom prst="pieWedge">
                <a:avLst/>
              </a:prstGeom>
              <a:solidFill>
                <a:srgbClr val="0190b0"/>
              </a:solidFill>
              <a:ln w="12700" cap="flat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pic>
            <p:nvPicPr>
              <p:cNvPr id="105" name="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535233" y="333505"/>
                <a:ext cx="1746218" cy="1746218"/>
              </a:xfrm>
              <a:prstGeom prst="rect">
                <a:avLst/>
              </a:prstGeom>
            </p:spPr>
          </p:pic>
        </p:grpSp>
      </p:grpSp>
      <p:cxnSp>
        <p:nvCxnSpPr>
          <p:cNvPr id="109" name=""/>
          <p:cNvCxnSpPr/>
          <p:nvPr/>
        </p:nvCxnSpPr>
        <p:spPr>
          <a:xfrm rot="5400000">
            <a:off x="5980770" y="3181081"/>
            <a:ext cx="367927" cy="36792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29074" y="1857375"/>
            <a:ext cx="7920990" cy="3725530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114" name=""/>
          <p:cNvCxnSpPr/>
          <p:nvPr/>
        </p:nvCxnSpPr>
        <p:spPr>
          <a:xfrm rot="5400000">
            <a:off x="6485595" y="3168836"/>
            <a:ext cx="367927" cy="36792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29075" y="1842219"/>
            <a:ext cx="7920990" cy="3732657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9" grpId="1" animBg="1"/>
      <p:bldP spid="109" grpId="2" animBg="1"/>
      <p:bldP spid="114" grpId="3" animBg="1"/>
      <p:bldP spid="114" grpId="4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3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5367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/>
              <a:t>게시판 및 문의 이메일</a:t>
            </a:r>
            <a:endParaRPr lang="ko-KR" altLang="en-US" sz="360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6" name=""/>
          <p:cNvGrpSpPr/>
          <p:nvPr/>
        </p:nvGrpSpPr>
        <p:grpSpPr>
          <a:xfrm rot="0">
            <a:off x="589696" y="1391920"/>
            <a:ext cx="3359369" cy="4511674"/>
            <a:chOff x="589696" y="1391920"/>
            <a:chExt cx="3359369" cy="4511674"/>
          </a:xfrm>
        </p:grpSpPr>
        <p:grpSp>
          <p:nvGrpSpPr>
            <p:cNvPr id="42" name="그룹 41"/>
            <p:cNvGrpSpPr/>
            <p:nvPr/>
          </p:nvGrpSpPr>
          <p:grpSpPr>
            <a:xfrm rot="0">
              <a:off x="589696" y="1391920"/>
              <a:ext cx="3359369" cy="4511674"/>
              <a:chOff x="589696" y="1391920"/>
              <a:chExt cx="3359369" cy="451167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09601" y="1391920"/>
                <a:ext cx="3190240" cy="36474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0" name="TextBox 14"/>
              <p:cNvSpPr txBox="1"/>
              <p:nvPr/>
            </p:nvSpPr>
            <p:spPr>
              <a:xfrm>
                <a:off x="589696" y="5177145"/>
                <a:ext cx="3359369" cy="726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/>
                  <a:t>게시판을 통한 정보</a:t>
                </a:r>
                <a:r>
                  <a:rPr lang="en-US" altLang="ko-KR" sz="1400"/>
                  <a:t>,</a:t>
                </a:r>
                <a:r>
                  <a:rPr lang="ko-KR" altLang="en-US" sz="1400"/>
                  <a:t> 질문</a:t>
                </a:r>
                <a:r>
                  <a:rPr lang="en-US" altLang="ko-KR" sz="1400"/>
                  <a:t>,</a:t>
                </a:r>
                <a:r>
                  <a:rPr lang="ko-KR" altLang="en-US" sz="1400"/>
                  <a:t> 공유 유도</a:t>
                </a:r>
                <a:endParaRPr lang="ko-KR" altLang="en-US" sz="1400"/>
              </a:p>
              <a:p>
                <a:pPr marL="199920" indent="-199920" algn="just">
                  <a:buFont typeface="Arial"/>
                  <a:buChar char="•"/>
                  <a:defRPr/>
                </a:pPr>
                <a:endParaRPr lang="ko-KR" altLang="en-US" sz="1400"/>
              </a:p>
              <a:p>
                <a:pPr marL="199920" indent="-199920" algn="just">
                  <a:buFont typeface="Arial"/>
                  <a:buChar char="•"/>
                  <a:defRPr/>
                </a:pPr>
                <a:r>
                  <a:rPr lang="ko-KR" altLang="en-US" sz="1400"/>
                  <a:t>문제 발생 에로 사항 문의 리포트 가능</a:t>
                </a:r>
                <a:endParaRPr lang="ko-KR" altLang="en-US" sz="1400"/>
              </a:p>
            </p:txBody>
          </p:sp>
        </p:grpSp>
        <p:grpSp>
          <p:nvGrpSpPr>
            <p:cNvPr id="111" name=""/>
            <p:cNvGrpSpPr/>
            <p:nvPr/>
          </p:nvGrpSpPr>
          <p:grpSpPr>
            <a:xfrm rot="0">
              <a:off x="947207" y="2013936"/>
              <a:ext cx="2522988" cy="2514600"/>
              <a:chOff x="8008129" y="1427113"/>
              <a:chExt cx="2522988" cy="2514600"/>
            </a:xfrm>
          </p:grpSpPr>
          <p:sp>
            <p:nvSpPr>
              <p:cNvPr id="112" name="타원 50"/>
              <p:cNvSpPr/>
              <p:nvPr/>
            </p:nvSpPr>
            <p:spPr>
              <a:xfrm>
                <a:off x="8008129" y="1427113"/>
                <a:ext cx="2514600" cy="2514600"/>
              </a:xfrm>
              <a:prstGeom prst="ellipse">
                <a:avLst/>
              </a:prstGeom>
              <a:solidFill>
                <a:srgbClr val="00a5cb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13" name="원형 51"/>
              <p:cNvSpPr/>
              <p:nvPr/>
            </p:nvSpPr>
            <p:spPr>
              <a:xfrm flipH="1">
                <a:off x="9265429" y="1435448"/>
                <a:ext cx="1265688" cy="1253728"/>
              </a:xfrm>
              <a:prstGeom prst="pieWedge">
                <a:avLst/>
              </a:prstGeom>
              <a:solidFill>
                <a:srgbClr val="0190b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sp>
            <p:nvSpPr>
              <p:cNvPr id="114" name="원형 52"/>
              <p:cNvSpPr/>
              <p:nvPr/>
            </p:nvSpPr>
            <p:spPr>
              <a:xfrm flipH="1" flipV="1">
                <a:off x="9264241" y="2682118"/>
                <a:ext cx="1257277" cy="1257277"/>
              </a:xfrm>
              <a:prstGeom prst="pieWedge">
                <a:avLst/>
              </a:prstGeom>
              <a:solidFill>
                <a:srgbClr val="0190b0"/>
              </a:solidFill>
              <a:ln w="12700" cap="flat" cmpd="sng" algn="ctr">
                <a:noFill/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함초롬돋움"/>
                  <a:cs typeface="함초롬돋움"/>
                </a:endParaRPr>
              </a:p>
            </p:txBody>
          </p:sp>
          <p:pic>
            <p:nvPicPr>
              <p:cNvPr id="115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384200" y="1864959"/>
                <a:ext cx="1746218" cy="1746218"/>
              </a:xfrm>
              <a:prstGeom prst="rect">
                <a:avLst/>
              </a:prstGeom>
            </p:spPr>
          </p:pic>
        </p:grpSp>
      </p:grpSp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63364" y="2259071"/>
            <a:ext cx="7920990" cy="2339856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6877" y="1335250"/>
            <a:ext cx="5400675" cy="5139999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81547" y="1343731"/>
            <a:ext cx="5400675" cy="5123038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0728" y="1495037"/>
            <a:ext cx="5400675" cy="4830005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2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0275" y="2957511"/>
            <a:ext cx="4381500" cy="1952625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pic>
        <p:nvPicPr>
          <p:cNvPr id="12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67102" y="1500096"/>
            <a:ext cx="4448796" cy="1305107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0" y="1027853"/>
            <a:ext cx="6096000" cy="2001520"/>
            <a:chOff x="0" y="985520"/>
            <a:chExt cx="6096000" cy="2001520"/>
          </a:xfrm>
        </p:grpSpPr>
        <p:sp>
          <p:nvSpPr>
            <p:cNvPr id="5" name="직사각형 4"/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" y="1864360"/>
              <a:ext cx="5760720" cy="81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발생 문제점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79" y="1186933"/>
              <a:ext cx="822960" cy="3595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" y="1502052"/>
              <a:ext cx="5449073" cy="387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#Problem</a:t>
              </a:r>
              <a:endParaRPr lang="en-US" altLang="ko-KR" sz="20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4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25627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/>
              <a:t>발생 문제점</a:t>
            </a:r>
            <a:endParaRPr lang="ko-KR" altLang="en-US" sz="360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446060" y="5875093"/>
            <a:ext cx="943462" cy="47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  <a:endParaRPr lang="ko-KR" altLang="en-US" sz="25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3" name=""/>
          <p:cNvGrpSpPr/>
          <p:nvPr/>
        </p:nvGrpSpPr>
        <p:grpSpPr>
          <a:xfrm rot="0">
            <a:off x="2124209" y="1773733"/>
            <a:ext cx="2317750" cy="4348692"/>
            <a:chOff x="2488423" y="1697533"/>
            <a:chExt cx="2317750" cy="4348692"/>
          </a:xfrm>
        </p:grpSpPr>
        <p:sp>
          <p:nvSpPr>
            <p:cNvPr id="72" name="모서리가 둥근 직사각형 94"/>
            <p:cNvSpPr/>
            <p:nvPr/>
          </p:nvSpPr>
          <p:spPr>
            <a:xfrm>
              <a:off x="2562506" y="2775975"/>
              <a:ext cx="2163617" cy="3270250"/>
            </a:xfrm>
            <a:prstGeom prst="roundRect">
              <a:avLst>
                <a:gd name="adj" fmla="val 8333"/>
              </a:avLst>
            </a:prstGeom>
            <a:solidFill>
              <a:srgbClr val="28b8f6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타원 78"/>
            <p:cNvSpPr/>
            <p:nvPr/>
          </p:nvSpPr>
          <p:spPr>
            <a:xfrm>
              <a:off x="2488423" y="1697533"/>
              <a:ext cx="2317750" cy="2317750"/>
            </a:xfrm>
            <a:prstGeom prst="ellipse">
              <a:avLst/>
            </a:prstGeom>
            <a:solidFill>
              <a:srgbClr val="28b8f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타원 77"/>
            <p:cNvSpPr/>
            <p:nvPr/>
          </p:nvSpPr>
          <p:spPr>
            <a:xfrm>
              <a:off x="2568856" y="1783257"/>
              <a:ext cx="2159000" cy="2159000"/>
            </a:xfrm>
            <a:prstGeom prst="ellipse">
              <a:avLst/>
            </a:prstGeom>
            <a:solidFill>
              <a:srgbClr val="ffff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타원 79"/>
            <p:cNvSpPr/>
            <p:nvPr/>
          </p:nvSpPr>
          <p:spPr>
            <a:xfrm>
              <a:off x="2675748" y="1886975"/>
              <a:ext cx="1947333" cy="1947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/>
                <a:t>Server</a:t>
              </a:r>
              <a:endParaRPr lang="en-US" altLang="ko-KR" sz="2500" b="1"/>
            </a:p>
          </p:txBody>
        </p:sp>
        <p:sp>
          <p:nvSpPr>
            <p:cNvPr id="76" name="TextBox 109"/>
            <p:cNvSpPr txBox="1"/>
            <p:nvPr/>
          </p:nvSpPr>
          <p:spPr>
            <a:xfrm>
              <a:off x="2651330" y="4060209"/>
              <a:ext cx="2071524" cy="162431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- PLC  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서버 데이터베이스</a:t>
              </a:r>
              <a:endParaRPr lang="ko-KR" altLang="en-US" sz="1200">
                <a:solidFill>
                  <a:schemeClr val="lt1"/>
                </a:solidFill>
                <a:latin typeface="한컴산뜻돋움"/>
                <a:ea typeface="한컴산뜻돋움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사용 어려움</a:t>
              </a:r>
              <a:endParaRPr lang="ko-KR" altLang="en-US" sz="1200">
                <a:solidFill>
                  <a:schemeClr val="lt1"/>
                </a:solidFill>
                <a:latin typeface="한컴산뜻돋움"/>
                <a:ea typeface="한컴산뜻돋움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-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 현재 </a:t>
              </a: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PC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 로컬 데이터베이스 사용 </a:t>
              </a:r>
              <a:endParaRPr lang="ko-KR" altLang="en-US" sz="1200">
                <a:solidFill>
                  <a:schemeClr val="lt1"/>
                </a:solidFill>
                <a:latin typeface="한컴산뜻돋움"/>
                <a:ea typeface="한컴산뜻돋움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- 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서버 데이터베이스만 사용하는 </a:t>
              </a: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APP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</a:rPr>
                <a:t>는 실시간 데이터 접근 불가능 </a:t>
              </a:r>
              <a:endParaRPr lang="ko-KR" altLang="en-US" sz="1200">
                <a:solidFill>
                  <a:schemeClr val="lt1"/>
                </a:solidFill>
                <a:latin typeface="한컴산뜻돋움"/>
                <a:ea typeface="한컴산뜻돋움"/>
              </a:endParaRPr>
            </a:p>
          </p:txBody>
        </p:sp>
      </p:grpSp>
      <p:grpSp>
        <p:nvGrpSpPr>
          <p:cNvPr id="84" name=""/>
          <p:cNvGrpSpPr/>
          <p:nvPr/>
        </p:nvGrpSpPr>
        <p:grpSpPr>
          <a:xfrm rot="0">
            <a:off x="7950301" y="1765151"/>
            <a:ext cx="2317750" cy="4358217"/>
            <a:chOff x="2488423" y="1697533"/>
            <a:chExt cx="2317750" cy="4358217"/>
          </a:xfrm>
        </p:grpSpPr>
        <p:sp>
          <p:nvSpPr>
            <p:cNvPr id="85" name="모서리가 둥근 직사각형 94"/>
            <p:cNvSpPr/>
            <p:nvPr/>
          </p:nvSpPr>
          <p:spPr>
            <a:xfrm>
              <a:off x="2562506" y="2785500"/>
              <a:ext cx="2163617" cy="3270250"/>
            </a:xfrm>
            <a:prstGeom prst="roundRect">
              <a:avLst>
                <a:gd name="adj" fmla="val 8333"/>
              </a:avLst>
            </a:prstGeom>
            <a:solidFill>
              <a:srgbClr val="c49dd6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타원 78"/>
            <p:cNvSpPr/>
            <p:nvPr/>
          </p:nvSpPr>
          <p:spPr>
            <a:xfrm>
              <a:off x="2488423" y="1697533"/>
              <a:ext cx="2317750" cy="2317750"/>
            </a:xfrm>
            <a:prstGeom prst="ellipse">
              <a:avLst/>
            </a:prstGeom>
            <a:solidFill>
              <a:srgbClr val="c49dd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타원 77"/>
            <p:cNvSpPr/>
            <p:nvPr/>
          </p:nvSpPr>
          <p:spPr>
            <a:xfrm>
              <a:off x="2568856" y="1783257"/>
              <a:ext cx="2159000" cy="2159000"/>
            </a:xfrm>
            <a:prstGeom prst="ellipse">
              <a:avLst/>
            </a:prstGeom>
            <a:solidFill>
              <a:srgbClr val="90eae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타원 79"/>
            <p:cNvSpPr/>
            <p:nvPr/>
          </p:nvSpPr>
          <p:spPr>
            <a:xfrm>
              <a:off x="2675748" y="1886975"/>
              <a:ext cx="1947333" cy="1947333"/>
            </a:xfrm>
            <a:prstGeom prst="ellipse">
              <a:avLst/>
            </a:prstGeom>
            <a:solidFill>
              <a:srgbClr val="ff843a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500" b="1"/>
                <a:t>Data</a:t>
              </a:r>
              <a:endParaRPr lang="en-US" altLang="ko-KR" sz="2500" b="1"/>
            </a:p>
          </p:txBody>
        </p:sp>
        <p:sp>
          <p:nvSpPr>
            <p:cNvPr id="89" name="TextBox 109"/>
            <p:cNvSpPr txBox="1"/>
            <p:nvPr/>
          </p:nvSpPr>
          <p:spPr>
            <a:xfrm>
              <a:off x="2626480" y="4060208"/>
              <a:ext cx="2042432" cy="1185219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-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 너무 방대한 </a:t>
              </a: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DATA</a:t>
              </a:r>
              <a:endParaRPr lang="en-US" altLang="ko-KR" sz="1200">
                <a:solidFill>
                  <a:schemeClr val="lt1"/>
                </a:solidFill>
                <a:latin typeface="한컴산뜻돋움"/>
                <a:ea typeface="한컴산뜻돋움"/>
                <a:cs typeface="함초롬돋움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- 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너무 많은 </a:t>
              </a: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DATA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 제어에 웹 앱 부하 발생</a:t>
              </a:r>
              <a:endParaRPr lang="ko-KR" altLang="en-US" sz="1200">
                <a:solidFill>
                  <a:schemeClr val="lt1"/>
                </a:solidFill>
                <a:latin typeface="한컴산뜻돋움"/>
                <a:ea typeface="한컴산뜻돋움"/>
                <a:cs typeface="함초롬돋움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en-US" altLang="ko-KR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-</a:t>
              </a:r>
              <a:r>
                <a:rPr lang="ko-KR" altLang="en-US" sz="1200">
                  <a:solidFill>
                    <a:schemeClr val="lt1"/>
                  </a:solidFill>
                  <a:latin typeface="한컴산뜻돋움"/>
                  <a:ea typeface="한컴산뜻돋움"/>
                  <a:cs typeface="함초롬돋움"/>
                </a:rPr>
                <a:t> 부하를 적게 주는 방법을 고안해야함</a:t>
              </a:r>
              <a:endParaRPr lang="en-US" altLang="ko-KR" sz="1200">
                <a:solidFill>
                  <a:schemeClr val="lt1"/>
                </a:solidFill>
                <a:latin typeface="한컴산뜻돋움"/>
                <a:ea typeface="한컴산뜻돋움"/>
                <a:cs typeface="함초롬돋움"/>
              </a:endParaRPr>
            </a:p>
          </p:txBody>
        </p:sp>
      </p:grpSp>
      <p:sp>
        <p:nvSpPr>
          <p:cNvPr id="118" name=""/>
          <p:cNvSpPr/>
          <p:nvPr/>
        </p:nvSpPr>
        <p:spPr>
          <a:xfrm>
            <a:off x="286598" y="1019552"/>
            <a:ext cx="5988584" cy="348935"/>
          </a:xfrm>
          <a:prstGeom prst="rect">
            <a:avLst/>
          </a:prstGeom>
          <a:solidFill>
            <a:srgbClr val="42c7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9" name=""/>
          <p:cNvSpPr/>
          <p:nvPr/>
        </p:nvSpPr>
        <p:spPr>
          <a:xfrm>
            <a:off x="6275183" y="1021153"/>
            <a:ext cx="5916817" cy="348935"/>
          </a:xfrm>
          <a:prstGeom prst="rect">
            <a:avLst/>
          </a:prstGeom>
          <a:solidFill>
            <a:srgbClr val="c49dd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1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그룹 4"/>
          <p:cNvGrpSpPr/>
          <p:nvPr/>
        </p:nvGrpSpPr>
        <p:grpSpPr>
          <a:xfrm rot="0"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20" name="직사각형 6"/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3"/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5"/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3" name="TextBox 8"/>
          <p:cNvSpPr txBox="1"/>
          <p:nvPr/>
        </p:nvSpPr>
        <p:spPr>
          <a:xfrm>
            <a:off x="3404235" y="2914134"/>
            <a:ext cx="5354955" cy="109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질문 및 답변</a:t>
            </a:r>
            <a:endParaRPr lang="ko-KR" altLang="en-US" sz="6600" spc="-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3101691" y="2267803"/>
            <a:ext cx="3428649" cy="587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i="1" spc="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#Q &amp; A </a:t>
            </a:r>
            <a:endParaRPr lang="en-US" altLang="ko-KR" sz="3300" b="1" i="1" spc="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975" y="2674719"/>
            <a:ext cx="5146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84479" y="3429000"/>
            <a:ext cx="53035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32316" y="2466974"/>
            <a:ext cx="1291167" cy="3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Thank you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5886450" y="407458"/>
            <a:ext cx="6230408" cy="6199715"/>
            <a:chOff x="5886450" y="407458"/>
            <a:chExt cx="6230408" cy="6199715"/>
          </a:xfrm>
        </p:grpSpPr>
        <p:sp>
          <p:nvSpPr>
            <p:cNvPr id="28" name="도넛 27"/>
            <p:cNvSpPr/>
            <p:nvPr/>
          </p:nvSpPr>
          <p:spPr>
            <a:xfrm>
              <a:off x="6063192" y="479425"/>
              <a:ext cx="6053666" cy="6127748"/>
            </a:xfrm>
            <a:prstGeom prst="donut">
              <a:avLst>
                <a:gd name="adj" fmla="val 4101"/>
              </a:avLst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886450" y="407458"/>
              <a:ext cx="6074834" cy="6074834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134098" y="648757"/>
              <a:ext cx="5598584" cy="5598584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1958407"/>
              <a:ext cx="416094" cy="360402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2321415"/>
              <a:ext cx="416094" cy="360402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2675655"/>
              <a:ext cx="416094" cy="360402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3030498"/>
              <a:ext cx="416094" cy="36040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3409950"/>
              <a:ext cx="416094" cy="360402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3799567"/>
              <a:ext cx="416094" cy="360402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62442" y="4193268"/>
              <a:ext cx="416094" cy="36040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9800000">
              <a:off x="8600606" y="3457781"/>
              <a:ext cx="1419608" cy="8261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/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309110" y="2914134"/>
            <a:ext cx="3497580" cy="1093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스마트 팜</a:t>
            </a:r>
            <a:endParaRPr lang="ko-KR" altLang="en-US" sz="6600" spc="-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1691" y="2267803"/>
            <a:ext cx="3428649" cy="587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i="1" spc="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#Smart Farm </a:t>
            </a:r>
            <a:endParaRPr lang="en-US" altLang="ko-KR" sz="3300" b="1" i="1" spc="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1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4909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0640" y="1757680"/>
            <a:ext cx="5486399" cy="46735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0">
            <a:off x="771925" y="1775968"/>
            <a:ext cx="4791456" cy="888822"/>
            <a:chOff x="771925" y="1775968"/>
            <a:chExt cx="4791456" cy="888822"/>
          </a:xfrm>
        </p:grpSpPr>
        <p:sp>
          <p:nvSpPr>
            <p:cNvPr id="3" name="직사각형 2"/>
            <p:cNvSpPr/>
            <p:nvPr/>
          </p:nvSpPr>
          <p:spPr>
            <a:xfrm>
              <a:off x="771925" y="1775968"/>
              <a:ext cx="4791456" cy="88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75510" y="1927991"/>
              <a:ext cx="2116455" cy="5751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3200" b="1">
                  <a:latin typeface="함초롬돋움"/>
                  <a:ea typeface="함초롬돋움"/>
                  <a:cs typeface="함초롬돋움"/>
                </a:rPr>
                <a:t>스마트 팜</a:t>
              </a:r>
              <a:endParaRPr lang="en-US" altLang="ko-KR" sz="3200" b="1">
                <a:latin typeface="함초롬돋움"/>
                <a:ea typeface="함초롬돋움"/>
                <a:cs typeface="함초롬돋움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8384" y="2890352"/>
            <a:ext cx="4984029" cy="3384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재배환경 원격 유지관리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센서로부터 받은 데이터 확인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실시간 상태 조회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주별 데이터 평균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센서 제어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빠르게 확인이 가능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0" indent="0" algn="just">
              <a:buFont typeface="Arial"/>
              <a:buNone/>
              <a:defRPr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87583" y="1858433"/>
            <a:ext cx="5312833" cy="4487334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1" animBg="1"/>
      <p:bldP spid="2" grpId="2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80" y="209788"/>
            <a:ext cx="838835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Part 1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6299" y="186789"/>
            <a:ext cx="4909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36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0640" y="1757680"/>
            <a:ext cx="5486399" cy="46735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0">
            <a:off x="771925" y="1775968"/>
            <a:ext cx="4791456" cy="888822"/>
            <a:chOff x="771925" y="1775968"/>
            <a:chExt cx="4791456" cy="888822"/>
          </a:xfrm>
        </p:grpSpPr>
        <p:sp>
          <p:nvSpPr>
            <p:cNvPr id="3" name="직사각형 2"/>
            <p:cNvSpPr/>
            <p:nvPr/>
          </p:nvSpPr>
          <p:spPr>
            <a:xfrm>
              <a:off x="771925" y="1775968"/>
              <a:ext cx="4791456" cy="888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함초롬돋움"/>
                <a:cs typeface="함초롬돋움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27910" y="1927991"/>
              <a:ext cx="1887855" cy="5751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3200" b="1">
                  <a:latin typeface="함초롬돋움"/>
                  <a:ea typeface="함초롬돋움"/>
                  <a:cs typeface="함초롬돋움"/>
                </a:rPr>
                <a:t>기대 효과</a:t>
              </a:r>
              <a:endParaRPr lang="ko-KR" altLang="en-US" sz="3200" b="1">
                <a:latin typeface="함초롬돋움"/>
                <a:ea typeface="함초롬돋움"/>
                <a:cs typeface="함초롬돋움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8384" y="2993335"/>
            <a:ext cx="4984029" cy="2291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자동 원격 환경관리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노동력 감소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생산성과 품질 향상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  <a:p>
            <a:pPr marL="257040" indent="-257040" algn="just">
              <a:buFont typeface="Arial"/>
              <a:buChar char="•"/>
              <a:defRPr/>
            </a:pPr>
            <a:endParaRPr lang="ko-KR" altLang="en-US">
              <a:latin typeface="함초롬돋움"/>
              <a:cs typeface="함초롬돋움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87583" y="1858433"/>
            <a:ext cx="5312833" cy="4487334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1" animBg="1"/>
      <p:bldP spid="25" grpId="2" animBg="1"/>
      <p:bldP spid="2" grpId="3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/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632835" y="2914134"/>
            <a:ext cx="4869180" cy="10939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spc="-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어플리케이션</a:t>
            </a:r>
            <a:endParaRPr lang="ko-KR" altLang="en-US" sz="6600" spc="-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1691" y="2267803"/>
            <a:ext cx="1952274" cy="5877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i="1" spc="3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#Part2 </a:t>
            </a:r>
            <a:endParaRPr lang="en-US" altLang="ko-KR" sz="3300" b="1" i="1" spc="300">
              <a:solidFill>
                <a:schemeClr val="tx1">
                  <a:lumMod val="75000"/>
                  <a:lumOff val="2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218565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0" y="1027853"/>
            <a:ext cx="6096000" cy="2001520"/>
            <a:chOff x="0" y="985520"/>
            <a:chExt cx="6096000" cy="2001520"/>
          </a:xfrm>
        </p:grpSpPr>
        <p:sp>
          <p:nvSpPr>
            <p:cNvPr id="5" name="직사각형 4"/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" y="1864360"/>
              <a:ext cx="5387415" cy="8197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개발 환경</a:t>
              </a:r>
              <a:endParaRPr lang="ko-KR" alt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79" y="1186933"/>
              <a:ext cx="1022986" cy="3595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2-1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" y="1502052"/>
              <a:ext cx="4970390" cy="387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Development</a:t>
              </a:r>
              <a:endParaRPr lang="en-US" altLang="ko-KR" sz="2000" spc="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079" y="209788"/>
            <a:ext cx="1000761" cy="3598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Part 2-1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0104" y="186789"/>
            <a:ext cx="31228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/>
              <a:t>APP </a:t>
            </a:r>
            <a:r>
              <a:rPr lang="ko-KR" altLang="en-US" sz="3600"/>
              <a:t>개발 환경</a:t>
            </a:r>
            <a:endParaRPr lang="ko-KR" altLang="en-US" sz="3600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 rot="0">
            <a:off x="609601" y="1299097"/>
            <a:ext cx="5454445" cy="2576734"/>
            <a:chOff x="609601" y="1299097"/>
            <a:chExt cx="5454445" cy="2576734"/>
          </a:xfrm>
        </p:grpSpPr>
        <p:sp>
          <p:nvSpPr>
            <p:cNvPr id="14" name="직사각형 13"/>
            <p:cNvSpPr/>
            <p:nvPr/>
          </p:nvSpPr>
          <p:spPr>
            <a:xfrm>
              <a:off x="609601" y="1376680"/>
              <a:ext cx="5124198" cy="2385043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176822" tIns="176822" rIns="932688" bIns="584847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3855612" y="1667397"/>
              <a:ext cx="2208434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0" y="2208434"/>
                  </a:moveTo>
                  <a:cubicBezTo>
                    <a:pt x="0" y="988750"/>
                    <a:pt x="988750" y="0"/>
                    <a:pt x="2208434" y="0"/>
                  </a:cubicBezTo>
                  <a:lnTo>
                    <a:pt x="2208434" y="2208434"/>
                  </a:lnTo>
                  <a:lnTo>
                    <a:pt x="0" y="22084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853083" tIns="853083" rIns="206248" bIns="206248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701461" y="1299097"/>
              <a:ext cx="4178300" cy="2147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2841" y="1483783"/>
              <a:ext cx="2317749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어플리케이션 구현</a:t>
              </a:r>
              <a:endParaRPr lang="ko-KR" altLang="en-US" b="1"/>
            </a:p>
          </p:txBody>
        </p:sp>
        <p:grpSp>
          <p:nvGrpSpPr>
            <p:cNvPr id="36" name="그룹 35"/>
            <p:cNvGrpSpPr/>
            <p:nvPr/>
          </p:nvGrpSpPr>
          <p:grpSpPr>
            <a:xfrm rot="0">
              <a:off x="910043" y="2448717"/>
              <a:ext cx="2804706" cy="1037433"/>
              <a:chOff x="786217" y="2391567"/>
              <a:chExt cx="2804706" cy="1037433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786217" y="2391567"/>
                <a:ext cx="964812" cy="1037433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865841" y="2557779"/>
                <a:ext cx="1725083" cy="77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500" b="1"/>
                  <a:t>Android</a:t>
                </a:r>
                <a:endParaRPr lang="en-US" altLang="ko-KR" sz="2500" b="1"/>
              </a:p>
              <a:p>
                <a:pPr>
                  <a:defRPr/>
                </a:pPr>
                <a:r>
                  <a:rPr lang="en-US" altLang="ko-KR" sz="2000"/>
                  <a:t>Studio </a:t>
                </a:r>
                <a:endParaRPr lang="en-US" altLang="ko-KR" sz="200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923938" y="2766483"/>
              <a:ext cx="943462" cy="471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</a:t>
              </a:r>
              <a:endPara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4" name=""/>
          <p:cNvGrpSpPr/>
          <p:nvPr/>
        </p:nvGrpSpPr>
        <p:grpSpPr>
          <a:xfrm rot="0">
            <a:off x="6166053" y="1376680"/>
            <a:ext cx="5698924" cy="2499151"/>
            <a:chOff x="6166053" y="1376680"/>
            <a:chExt cx="5698924" cy="2499151"/>
          </a:xfrm>
        </p:grpSpPr>
        <p:sp>
          <p:nvSpPr>
            <p:cNvPr id="6" name="직사각형 5"/>
            <p:cNvSpPr/>
            <p:nvPr/>
          </p:nvSpPr>
          <p:spPr>
            <a:xfrm>
              <a:off x="6496296" y="1376680"/>
              <a:ext cx="5263903" cy="2385042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32688" tIns="176822" rIns="176822" bIns="584847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6166053" y="1667397"/>
              <a:ext cx="2208434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0" y="0"/>
                  </a:moveTo>
                  <a:cubicBezTo>
                    <a:pt x="1219684" y="0"/>
                    <a:pt x="2208434" y="988750"/>
                    <a:pt x="2208434" y="2208434"/>
                  </a:cubicBezTo>
                  <a:lnTo>
                    <a:pt x="0" y="220843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206248" tIns="853083" rIns="853083" bIns="206248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143066" y="1472140"/>
              <a:ext cx="1619249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데이터 베이스</a:t>
              </a:r>
              <a:endParaRPr lang="ko-KR" altLang="en-US" b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169527" y="2784262"/>
              <a:ext cx="1695450" cy="471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500" b="1"/>
                <a:t>Mysql 8.0</a:t>
              </a:r>
              <a:endParaRPr lang="en-US" altLang="ko-KR" sz="25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75076" y="2771673"/>
              <a:ext cx="690520" cy="464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endPara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746758" y="2588411"/>
              <a:ext cx="1374352" cy="708936"/>
            </a:xfrm>
            <a:prstGeom prst="rect">
              <a:avLst/>
            </a:prstGeom>
          </p:spPr>
        </p:pic>
      </p:grpSp>
      <p:grpSp>
        <p:nvGrpSpPr>
          <p:cNvPr id="65" name=""/>
          <p:cNvGrpSpPr/>
          <p:nvPr/>
        </p:nvGrpSpPr>
        <p:grpSpPr>
          <a:xfrm rot="0">
            <a:off x="609600" y="3977838"/>
            <a:ext cx="5512267" cy="2499153"/>
            <a:chOff x="609600" y="3977838"/>
            <a:chExt cx="5512267" cy="2499153"/>
          </a:xfrm>
        </p:grpSpPr>
        <p:sp>
          <p:nvSpPr>
            <p:cNvPr id="5" name="직사각형 4"/>
            <p:cNvSpPr/>
            <p:nvPr/>
          </p:nvSpPr>
          <p:spPr>
            <a:xfrm>
              <a:off x="609600" y="4166549"/>
              <a:ext cx="5124199" cy="2310442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176822" tIns="584847" rIns="932688" bIns="176822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3855611" y="3977838"/>
              <a:ext cx="2208435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2208434" y="2208434"/>
                  </a:moveTo>
                  <a:cubicBezTo>
                    <a:pt x="988750" y="2208434"/>
                    <a:pt x="0" y="1219684"/>
                    <a:pt x="0" y="0"/>
                  </a:cubicBezTo>
                  <a:lnTo>
                    <a:pt x="2208434" y="0"/>
                  </a:lnTo>
                  <a:lnTo>
                    <a:pt x="2208434" y="22084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853084" tIns="206248" rIns="206248" bIns="853083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2841" y="4251325"/>
              <a:ext cx="2317749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서버</a:t>
              </a: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5434" y="5320509"/>
              <a:ext cx="2603500" cy="757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b="1"/>
                <a:t>APACHE</a:t>
              </a:r>
              <a:r>
                <a:rPr lang="ko-KR" altLang="en-US" sz="2200" b="1"/>
                <a:t> </a:t>
              </a:r>
              <a:endParaRPr lang="ko-KR" altLang="en-US" sz="2200" b="1"/>
            </a:p>
            <a:p>
              <a:pPr>
                <a:defRPr/>
              </a:pPr>
              <a:r>
                <a:rPr lang="en-US" altLang="ko-KR" sz="2200" b="1"/>
                <a:t>TOMCAT 9.0</a:t>
              </a:r>
              <a:endParaRPr lang="en-US" altLang="ko-KR" sz="22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34398" y="4662140"/>
              <a:ext cx="1687469" cy="469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bg1"/>
                  </a:solidFill>
                </a:rPr>
                <a:t>SERVER</a:t>
              </a:r>
              <a:endParaRPr lang="en-US" altLang="ko-KR" sz="2500" b="1">
                <a:solidFill>
                  <a:schemeClr val="bg1"/>
                </a:solidFill>
              </a:endParaRPr>
            </a:p>
          </p:txBody>
        </p:sp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16280" y="4954255"/>
              <a:ext cx="1179351" cy="1170383"/>
            </a:xfrm>
            <a:prstGeom prst="rect">
              <a:avLst/>
            </a:prstGeom>
          </p:spPr>
        </p:pic>
      </p:grpSp>
      <p:grpSp>
        <p:nvGrpSpPr>
          <p:cNvPr id="66" name=""/>
          <p:cNvGrpSpPr/>
          <p:nvPr/>
        </p:nvGrpSpPr>
        <p:grpSpPr>
          <a:xfrm rot="0">
            <a:off x="6166053" y="3977838"/>
            <a:ext cx="5763480" cy="2499153"/>
            <a:chOff x="6166053" y="3977838"/>
            <a:chExt cx="5763480" cy="2499153"/>
          </a:xfrm>
        </p:grpSpPr>
        <p:sp>
          <p:nvSpPr>
            <p:cNvPr id="4" name="직사각형 3"/>
            <p:cNvSpPr/>
            <p:nvPr/>
          </p:nvSpPr>
          <p:spPr>
            <a:xfrm>
              <a:off x="6496298" y="4166549"/>
              <a:ext cx="5263902" cy="2310442"/>
            </a:xfrm>
            <a:prstGeom prst="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32688" tIns="584847" rIns="176822" bIns="176822" anchor="t" anchorCtr="0">
              <a:noAutofit/>
            </a:bodyPr>
            <a:lstStyle/>
            <a:p>
              <a:pPr marL="285750" lvl="1" indent="-285750" algn="l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  <a:defRPr/>
              </a:pPr>
              <a:endParaRPr lang="ko-KR" altLang="en-US" sz="2900" kern="1200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6166053" y="3977838"/>
              <a:ext cx="2208435" cy="2208434"/>
            </a:xfrm>
            <a:custGeom>
              <a:avLst/>
              <a:gdLst>
                <a:gd name="connsiteX0" fmla="*/ 0 w 2208434"/>
                <a:gd name="connsiteY0" fmla="*/ 2208434 h 2208434"/>
                <a:gd name="connsiteX1" fmla="*/ 2208434 w 2208434"/>
                <a:gd name="connsiteY1" fmla="*/ 0 h 2208434"/>
                <a:gd name="connsiteX2" fmla="*/ 2208434 w 2208434"/>
                <a:gd name="connsiteY2" fmla="*/ 2208434 h 2208434"/>
                <a:gd name="connsiteX3" fmla="*/ 0 w 2208434"/>
                <a:gd name="connsiteY3" fmla="*/ 2208434 h 22084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434" h="2208434">
                  <a:moveTo>
                    <a:pt x="2208434" y="0"/>
                  </a:moveTo>
                  <a:cubicBezTo>
                    <a:pt x="2208434" y="1219684"/>
                    <a:pt x="1219684" y="2208434"/>
                    <a:pt x="0" y="2208434"/>
                  </a:cubicBezTo>
                  <a:lnTo>
                    <a:pt x="0" y="0"/>
                  </a:lnTo>
                  <a:lnTo>
                    <a:pt x="220843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vert="horz" wrap="square" lIns="206248" tIns="206248" rIns="853084" bIns="853083" anchor="ctr" anchorCtr="0">
              <a:noAutofit/>
            </a:bodyPr>
            <a:lstStyle/>
            <a:p>
              <a:pPr marL="0"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2900" kern="12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839451" y="4264024"/>
              <a:ext cx="1090082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/>
                <a:t>호스트</a:t>
              </a: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304739" y="5431788"/>
              <a:ext cx="1161415" cy="7575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 b="1"/>
                <a:t>Cafe24</a:t>
              </a:r>
              <a:endParaRPr lang="en-US" altLang="ko-KR" sz="2200" b="1"/>
            </a:p>
            <a:p>
              <a:pPr>
                <a:defRPr/>
              </a:pPr>
              <a:r>
                <a:rPr lang="en-US" altLang="ko-KR" sz="2200" b="1"/>
                <a:t>HOST</a:t>
              </a:r>
              <a:endParaRPr lang="en-US" altLang="ko-KR" sz="22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91434" y="4626017"/>
              <a:ext cx="1279248" cy="467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500" b="1">
                  <a:solidFill>
                    <a:schemeClr val="bg1"/>
                  </a:solidFill>
                </a:rPr>
                <a:t>HOST</a:t>
              </a:r>
              <a:endParaRPr lang="en-US" altLang="ko-KR" sz="2500" b="1">
                <a:solidFill>
                  <a:schemeClr val="bg1"/>
                </a:solidFill>
              </a:endParaRPr>
            </a:p>
          </p:txBody>
        </p:sp>
        <p:pic>
          <p:nvPicPr>
            <p:cNvPr id="63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601551" y="5594402"/>
              <a:ext cx="1656397" cy="5092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498</ep:Words>
  <ep:PresentationFormat>와이드스크린</ep:PresentationFormat>
  <ep:Paragraphs>90</ep:Paragraphs>
  <ep:Slides>35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2019-10-02T10:22:57.000</dcterms:created>
  <dc:creator>Saebyeol Yu</dc:creator>
  <cp:lastModifiedBy>kju20</cp:lastModifiedBy>
  <dcterms:modified xsi:type="dcterms:W3CDTF">2020-07-29T06:01:55.059</dcterms:modified>
  <cp:revision>369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